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1"/>
  </p:notesMasterIdLst>
  <p:sldIdLst>
    <p:sldId id="563" r:id="rId3"/>
    <p:sldId id="731" r:id="rId4"/>
    <p:sldId id="798" r:id="rId5"/>
    <p:sldId id="828" r:id="rId6"/>
    <p:sldId id="822" r:id="rId7"/>
    <p:sldId id="815" r:id="rId8"/>
    <p:sldId id="818" r:id="rId9"/>
    <p:sldId id="819" r:id="rId10"/>
    <p:sldId id="820" r:id="rId11"/>
    <p:sldId id="823" r:id="rId12"/>
    <p:sldId id="824" r:id="rId13"/>
    <p:sldId id="825" r:id="rId14"/>
    <p:sldId id="829" r:id="rId15"/>
    <p:sldId id="827" r:id="rId16"/>
    <p:sldId id="826" r:id="rId17"/>
    <p:sldId id="800" r:id="rId18"/>
    <p:sldId id="801" r:id="rId19"/>
    <p:sldId id="813" r:id="rId20"/>
    <p:sldId id="816" r:id="rId21"/>
    <p:sldId id="821" r:id="rId22"/>
    <p:sldId id="817" r:id="rId23"/>
    <p:sldId id="814" r:id="rId24"/>
    <p:sldId id="797" r:id="rId25"/>
    <p:sldId id="796" r:id="rId26"/>
    <p:sldId id="802" r:id="rId27"/>
    <p:sldId id="804" r:id="rId28"/>
    <p:sldId id="806" r:id="rId29"/>
    <p:sldId id="808" r:id="rId30"/>
    <p:sldId id="809" r:id="rId31"/>
    <p:sldId id="807" r:id="rId32"/>
    <p:sldId id="803" r:id="rId33"/>
    <p:sldId id="811" r:id="rId34"/>
    <p:sldId id="812" r:id="rId35"/>
    <p:sldId id="810" r:id="rId36"/>
    <p:sldId id="794" r:id="rId37"/>
    <p:sldId id="795" r:id="rId38"/>
    <p:sldId id="758" r:id="rId39"/>
    <p:sldId id="404" r:id="rId40"/>
    <p:sldId id="403" r:id="rId41"/>
    <p:sldId id="359" r:id="rId42"/>
    <p:sldId id="466" r:id="rId43"/>
    <p:sldId id="530" r:id="rId44"/>
    <p:sldId id="755" r:id="rId45"/>
    <p:sldId id="756" r:id="rId46"/>
    <p:sldId id="504" r:id="rId47"/>
    <p:sldId id="757" r:id="rId48"/>
    <p:sldId id="770" r:id="rId49"/>
    <p:sldId id="760" r:id="rId50"/>
    <p:sldId id="761" r:id="rId51"/>
    <p:sldId id="762" r:id="rId52"/>
    <p:sldId id="763" r:id="rId53"/>
    <p:sldId id="764" r:id="rId54"/>
    <p:sldId id="765" r:id="rId55"/>
    <p:sldId id="766" r:id="rId56"/>
    <p:sldId id="771" r:id="rId57"/>
    <p:sldId id="759" r:id="rId58"/>
    <p:sldId id="767" r:id="rId59"/>
    <p:sldId id="754" r:id="rId60"/>
    <p:sldId id="769" r:id="rId61"/>
    <p:sldId id="774" r:id="rId62"/>
    <p:sldId id="773" r:id="rId63"/>
    <p:sldId id="775" r:id="rId64"/>
    <p:sldId id="772" r:id="rId65"/>
    <p:sldId id="776" r:id="rId66"/>
    <p:sldId id="778" r:id="rId67"/>
    <p:sldId id="784" r:id="rId68"/>
    <p:sldId id="783" r:id="rId69"/>
    <p:sldId id="781" r:id="rId70"/>
    <p:sldId id="779" r:id="rId71"/>
    <p:sldId id="780" r:id="rId72"/>
    <p:sldId id="782" r:id="rId73"/>
    <p:sldId id="789" r:id="rId74"/>
    <p:sldId id="790" r:id="rId75"/>
    <p:sldId id="791" r:id="rId76"/>
    <p:sldId id="793" r:id="rId77"/>
    <p:sldId id="768" r:id="rId78"/>
    <p:sldId id="777" r:id="rId79"/>
    <p:sldId id="788" r:id="rId80"/>
    <p:sldId id="787" r:id="rId81"/>
    <p:sldId id="792" r:id="rId82"/>
    <p:sldId id="785" r:id="rId83"/>
    <p:sldId id="786" r:id="rId84"/>
    <p:sldId id="753" r:id="rId85"/>
    <p:sldId id="747" r:id="rId86"/>
    <p:sldId id="742" r:id="rId87"/>
    <p:sldId id="499" r:id="rId88"/>
    <p:sldId id="743" r:id="rId89"/>
    <p:sldId id="741" r:id="rId90"/>
    <p:sldId id="740" r:id="rId91"/>
    <p:sldId id="735" r:id="rId92"/>
    <p:sldId id="744" r:id="rId93"/>
    <p:sldId id="643" r:id="rId94"/>
    <p:sldId id="649" r:id="rId95"/>
    <p:sldId id="746" r:id="rId96"/>
    <p:sldId id="645" r:id="rId97"/>
    <p:sldId id="749" r:id="rId98"/>
    <p:sldId id="666" r:id="rId99"/>
    <p:sldId id="668" r:id="rId100"/>
    <p:sldId id="664" r:id="rId101"/>
    <p:sldId id="750" r:id="rId102"/>
    <p:sldId id="651" r:id="rId103"/>
    <p:sldId id="748" r:id="rId104"/>
    <p:sldId id="653" r:id="rId105"/>
    <p:sldId id="656" r:id="rId106"/>
    <p:sldId id="751" r:id="rId107"/>
    <p:sldId id="440" r:id="rId108"/>
    <p:sldId id="327" r:id="rId109"/>
    <p:sldId id="730" r:id="rId110"/>
    <p:sldId id="425" r:id="rId111"/>
    <p:sldId id="721" r:id="rId112"/>
    <p:sldId id="723" r:id="rId113"/>
    <p:sldId id="722" r:id="rId114"/>
    <p:sldId id="719" r:id="rId115"/>
    <p:sldId id="724" r:id="rId116"/>
    <p:sldId id="725" r:id="rId117"/>
    <p:sldId id="728" r:id="rId118"/>
    <p:sldId id="726" r:id="rId119"/>
    <p:sldId id="745" r:id="rId120"/>
    <p:sldId id="737" r:id="rId121"/>
    <p:sldId id="739" r:id="rId122"/>
    <p:sldId id="752" r:id="rId123"/>
    <p:sldId id="738" r:id="rId124"/>
    <p:sldId id="732" r:id="rId125"/>
    <p:sldId id="705" r:id="rId126"/>
    <p:sldId id="706" r:id="rId127"/>
    <p:sldId id="707" r:id="rId128"/>
    <p:sldId id="708" r:id="rId129"/>
    <p:sldId id="709" r:id="rId130"/>
    <p:sldId id="710" r:id="rId131"/>
    <p:sldId id="538" r:id="rId132"/>
    <p:sldId id="492" r:id="rId133"/>
    <p:sldId id="497" r:id="rId134"/>
    <p:sldId id="611" r:id="rId135"/>
    <p:sldId id="711" r:id="rId136"/>
    <p:sldId id="712" r:id="rId137"/>
    <p:sldId id="713" r:id="rId138"/>
    <p:sldId id="715" r:id="rId139"/>
    <p:sldId id="716" r:id="rId140"/>
    <p:sldId id="714" r:id="rId141"/>
    <p:sldId id="717" r:id="rId142"/>
    <p:sldId id="718" r:id="rId143"/>
    <p:sldId id="729" r:id="rId144"/>
    <p:sldId id="727" r:id="rId145"/>
    <p:sldId id="655" r:id="rId146"/>
    <p:sldId id="613" r:id="rId147"/>
    <p:sldId id="293" r:id="rId148"/>
    <p:sldId id="703" r:id="rId149"/>
    <p:sldId id="672" r:id="rId150"/>
    <p:sldId id="304" r:id="rId151"/>
    <p:sldId id="320" r:id="rId152"/>
    <p:sldId id="689" r:id="rId153"/>
    <p:sldId id="428" r:id="rId154"/>
    <p:sldId id="699" r:id="rId155"/>
    <p:sldId id="697" r:id="rId156"/>
    <p:sldId id="698" r:id="rId157"/>
    <p:sldId id="700" r:id="rId158"/>
    <p:sldId id="332" r:id="rId159"/>
    <p:sldId id="548" r:id="rId160"/>
    <p:sldId id="552" r:id="rId161"/>
    <p:sldId id="549" r:id="rId162"/>
    <p:sldId id="551" r:id="rId163"/>
    <p:sldId id="547" r:id="rId164"/>
    <p:sldId id="671" r:id="rId165"/>
    <p:sldId id="678" r:id="rId166"/>
    <p:sldId id="673" r:id="rId167"/>
    <p:sldId id="675" r:id="rId168"/>
    <p:sldId id="674" r:id="rId169"/>
    <p:sldId id="676" r:id="rId170"/>
    <p:sldId id="693" r:id="rId171"/>
    <p:sldId id="419" r:id="rId172"/>
    <p:sldId id="682" r:id="rId173"/>
    <p:sldId id="683" r:id="rId174"/>
    <p:sldId id="684" r:id="rId175"/>
    <p:sldId id="696" r:id="rId176"/>
    <p:sldId id="688" r:id="rId177"/>
    <p:sldId id="702" r:id="rId178"/>
    <p:sldId id="701" r:id="rId179"/>
    <p:sldId id="610" r:id="rId180"/>
    <p:sldId id="599" r:id="rId181"/>
    <p:sldId id="486" r:id="rId182"/>
    <p:sldId id="480" r:id="rId183"/>
    <p:sldId id="485" r:id="rId184"/>
    <p:sldId id="598" r:id="rId185"/>
    <p:sldId id="257" r:id="rId186"/>
    <p:sldId id="602" r:id="rId187"/>
    <p:sldId id="604" r:id="rId188"/>
    <p:sldId id="605" r:id="rId189"/>
    <p:sldId id="606" r:id="rId190"/>
    <p:sldId id="578" r:id="rId191"/>
    <p:sldId id="607" r:id="rId192"/>
    <p:sldId id="416" r:id="rId193"/>
    <p:sldId id="488" r:id="rId194"/>
    <p:sldId id="589" r:id="rId195"/>
    <p:sldId id="502" r:id="rId196"/>
    <p:sldId id="596" r:id="rId197"/>
    <p:sldId id="476" r:id="rId198"/>
    <p:sldId id="584" r:id="rId199"/>
    <p:sldId id="608" r:id="rId200"/>
    <p:sldId id="601" r:id="rId201"/>
    <p:sldId id="600" r:id="rId202"/>
    <p:sldId id="574" r:id="rId203"/>
    <p:sldId id="573" r:id="rId204"/>
    <p:sldId id="570" r:id="rId205"/>
    <p:sldId id="290" r:id="rId206"/>
    <p:sldId id="571" r:id="rId207"/>
    <p:sldId id="572" r:id="rId208"/>
    <p:sldId id="516" r:id="rId209"/>
    <p:sldId id="577" r:id="rId210"/>
    <p:sldId id="564" r:id="rId211"/>
    <p:sldId id="565" r:id="rId212"/>
    <p:sldId id="509" r:id="rId213"/>
    <p:sldId id="567" r:id="rId214"/>
    <p:sldId id="568" r:id="rId215"/>
    <p:sldId id="569" r:id="rId216"/>
    <p:sldId id="566" r:id="rId217"/>
    <p:sldId id="495" r:id="rId218"/>
    <p:sldId id="510" r:id="rId219"/>
    <p:sldId id="430" r:id="rId220"/>
    <p:sldId id="560" r:id="rId221"/>
    <p:sldId id="562" r:id="rId222"/>
    <p:sldId id="561" r:id="rId223"/>
    <p:sldId id="555" r:id="rId224"/>
    <p:sldId id="553" r:id="rId225"/>
    <p:sldId id="554" r:id="rId226"/>
    <p:sldId id="575" r:id="rId227"/>
    <p:sldId id="256" r:id="rId228"/>
    <p:sldId id="494" r:id="rId229"/>
    <p:sldId id="576" r:id="rId2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C57"/>
    <a:srgbClr val="7D8A3C"/>
    <a:srgbClr val="4472C4"/>
    <a:srgbClr val="FFFFFF"/>
    <a:srgbClr val="FF6565"/>
    <a:srgbClr val="FF9797"/>
    <a:srgbClr val="C7D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1284D-AB5B-41FE-A7AE-B624F153BFF6}" v="62" dt="2022-04-27T01:29:09.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microsoft.com/office/2015/10/relationships/revisionInfo" Target="revisionInfo.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viewProps" Target="viewProps.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microsoft.com/office/2016/11/relationships/changesInfo" Target="changesInfos/changesInfo1.xml"/><Relationship Id="rId26" Type="http://schemas.openxmlformats.org/officeDocument/2006/relationships/slide" Target="slides/slide24.xml"/><Relationship Id="rId231" Type="http://schemas.openxmlformats.org/officeDocument/2006/relationships/notesMaster" Target="notesMasters/notesMaster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luff" userId="94318797b33d8c65" providerId="LiveId" clId="{F301284D-AB5B-41FE-A7AE-B624F153BFF6}"/>
    <pc:docChg chg="undo custSel modSld">
      <pc:chgData name="Julie Cluff" userId="94318797b33d8c65" providerId="LiveId" clId="{F301284D-AB5B-41FE-A7AE-B624F153BFF6}" dt="2022-04-27T01:57:53.047" v="105" actId="1076"/>
      <pc:docMkLst>
        <pc:docMk/>
      </pc:docMkLst>
      <pc:sldChg chg="modSp mod">
        <pc:chgData name="Julie Cluff" userId="94318797b33d8c65" providerId="LiveId" clId="{F301284D-AB5B-41FE-A7AE-B624F153BFF6}" dt="2022-04-26T23:59:38.904" v="5" actId="20577"/>
        <pc:sldMkLst>
          <pc:docMk/>
          <pc:sldMk cId="1045173221" sldId="563"/>
        </pc:sldMkLst>
        <pc:spChg chg="mod">
          <ac:chgData name="Julie Cluff" userId="94318797b33d8c65" providerId="LiveId" clId="{F301284D-AB5B-41FE-A7AE-B624F153BFF6}" dt="2022-04-26T23:59:38.904" v="5" actId="20577"/>
          <ac:spMkLst>
            <pc:docMk/>
            <pc:sldMk cId="1045173221" sldId="563"/>
            <ac:spMk id="3" creationId="{C20AF801-F4A4-4F97-9EE9-E21962E53E86}"/>
          </ac:spMkLst>
        </pc:spChg>
      </pc:sldChg>
      <pc:sldChg chg="modSp mod">
        <pc:chgData name="Julie Cluff" userId="94318797b33d8c65" providerId="LiveId" clId="{F301284D-AB5B-41FE-A7AE-B624F153BFF6}" dt="2022-04-27T01:11:10.643" v="76" actId="20577"/>
        <pc:sldMkLst>
          <pc:docMk/>
          <pc:sldMk cId="2076844738" sldId="731"/>
        </pc:sldMkLst>
        <pc:spChg chg="mod">
          <ac:chgData name="Julie Cluff" userId="94318797b33d8c65" providerId="LiveId" clId="{F301284D-AB5B-41FE-A7AE-B624F153BFF6}" dt="2022-04-27T01:11:10.643" v="76" actId="20577"/>
          <ac:spMkLst>
            <pc:docMk/>
            <pc:sldMk cId="2076844738" sldId="731"/>
            <ac:spMk id="3" creationId="{AD13FE38-9F51-42A6-BA8A-E3C9625EA66D}"/>
          </ac:spMkLst>
        </pc:spChg>
      </pc:sldChg>
      <pc:sldChg chg="delSp modSp mod">
        <pc:chgData name="Julie Cluff" userId="94318797b33d8c65" providerId="LiveId" clId="{F301284D-AB5B-41FE-A7AE-B624F153BFF6}" dt="2022-04-27T01:57:53.047" v="105" actId="1076"/>
        <pc:sldMkLst>
          <pc:docMk/>
          <pc:sldMk cId="1697771372" sldId="747"/>
        </pc:sldMkLst>
        <pc:picChg chg="mod">
          <ac:chgData name="Julie Cluff" userId="94318797b33d8c65" providerId="LiveId" clId="{F301284D-AB5B-41FE-A7AE-B624F153BFF6}" dt="2022-04-27T01:57:53.047" v="105" actId="1076"/>
          <ac:picMkLst>
            <pc:docMk/>
            <pc:sldMk cId="1697771372" sldId="747"/>
            <ac:picMk id="3" creationId="{186A560E-FCDA-44F0-A594-D867057F8DA7}"/>
          </ac:picMkLst>
        </pc:picChg>
        <pc:picChg chg="del mod">
          <ac:chgData name="Julie Cluff" userId="94318797b33d8c65" providerId="LiveId" clId="{F301284D-AB5B-41FE-A7AE-B624F153BFF6}" dt="2022-04-27T01:56:00.643" v="100" actId="478"/>
          <ac:picMkLst>
            <pc:docMk/>
            <pc:sldMk cId="1697771372" sldId="747"/>
            <ac:picMk id="11" creationId="{D2D2E17E-FF4D-4BCF-B661-5E3AAD9EFDEC}"/>
          </ac:picMkLst>
        </pc:picChg>
        <pc:picChg chg="del mod">
          <ac:chgData name="Julie Cluff" userId="94318797b33d8c65" providerId="LiveId" clId="{F301284D-AB5B-41FE-A7AE-B624F153BFF6}" dt="2022-04-27T01:55:59.021" v="99" actId="478"/>
          <ac:picMkLst>
            <pc:docMk/>
            <pc:sldMk cId="1697771372" sldId="747"/>
            <ac:picMk id="16" creationId="{B6DB9F73-6DF8-41E7-835C-941A5BD23CD4}"/>
          </ac:picMkLst>
        </pc:picChg>
        <pc:picChg chg="mod ord">
          <ac:chgData name="Julie Cluff" userId="94318797b33d8c65" providerId="LiveId" clId="{F301284D-AB5B-41FE-A7AE-B624F153BFF6}" dt="2022-04-27T01:57:49.838" v="104" actId="167"/>
          <ac:picMkLst>
            <pc:docMk/>
            <pc:sldMk cId="1697771372" sldId="747"/>
            <ac:picMk id="18" creationId="{D5E9A925-5193-486B-A3C9-BB842465FC87}"/>
          </ac:picMkLst>
        </pc:picChg>
      </pc:sldChg>
      <pc:sldChg chg="modSp mod">
        <pc:chgData name="Julie Cluff" userId="94318797b33d8c65" providerId="LiveId" clId="{F301284D-AB5B-41FE-A7AE-B624F153BFF6}" dt="2022-04-27T00:00:29.057" v="54" actId="20577"/>
        <pc:sldMkLst>
          <pc:docMk/>
          <pc:sldMk cId="2528540930" sldId="798"/>
        </pc:sldMkLst>
        <pc:spChg chg="mod">
          <ac:chgData name="Julie Cluff" userId="94318797b33d8c65" providerId="LiveId" clId="{F301284D-AB5B-41FE-A7AE-B624F153BFF6}" dt="2022-04-27T00:00:11.306" v="15" actId="20577"/>
          <ac:spMkLst>
            <pc:docMk/>
            <pc:sldMk cId="2528540930" sldId="798"/>
            <ac:spMk id="2" creationId="{40A257C3-BB73-4202-A6E2-153F38E82BE9}"/>
          </ac:spMkLst>
        </pc:spChg>
        <pc:spChg chg="mod">
          <ac:chgData name="Julie Cluff" userId="94318797b33d8c65" providerId="LiveId" clId="{F301284D-AB5B-41FE-A7AE-B624F153BFF6}" dt="2022-04-27T00:00:29.057" v="54" actId="20577"/>
          <ac:spMkLst>
            <pc:docMk/>
            <pc:sldMk cId="2528540930" sldId="798"/>
            <ac:spMk id="3" creationId="{DF3791B3-8CB3-4CFB-9F88-E15CEDC34EE6}"/>
          </ac:spMkLst>
        </pc:spChg>
      </pc:sldChg>
      <pc:sldChg chg="modSp">
        <pc:chgData name="Julie Cluff" userId="94318797b33d8c65" providerId="LiveId" clId="{F301284D-AB5B-41FE-A7AE-B624F153BFF6}" dt="2022-04-27T01:29:09.088" v="91"/>
        <pc:sldMkLst>
          <pc:docMk/>
          <pc:sldMk cId="2287719272" sldId="828"/>
        </pc:sldMkLst>
        <pc:spChg chg="mod">
          <ac:chgData name="Julie Cluff" userId="94318797b33d8c65" providerId="LiveId" clId="{F301284D-AB5B-41FE-A7AE-B624F153BFF6}" dt="2022-04-27T01:29:09.088" v="91"/>
          <ac:spMkLst>
            <pc:docMk/>
            <pc:sldMk cId="2287719272" sldId="828"/>
            <ac:spMk id="3" creationId="{DF3791B3-8CB3-4CFB-9F88-E15CEDC34E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5CB70CB1-D900-4F1A-8DCF-12FB6426475C}" type="sibTrans" cxnId="{B9970CFD-03A0-4B59-9E9F-221FD62FAD0C}">
      <dgm:prSet/>
      <dgm:spPr/>
      <dgm:t>
        <a:bodyPr/>
        <a:lstStyle/>
        <a:p>
          <a:endParaRPr lang="en-US"/>
        </a:p>
      </dgm:t>
    </dgm:pt>
    <dgm:pt modelId="{67BE8632-6E25-42CA-AF0F-E3E7F9327AD8}" type="parTrans" cxnId="{B9970CFD-03A0-4B59-9E9F-221FD62FAD0C}">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custLinFactY="-200000" custLinFactNeighborX="-13545" custLinFactNeighborY="-254226"/>
      <dgm:spPr>
        <a:solidFill>
          <a:schemeClr val="bg2"/>
        </a:solidFill>
      </dgm:spPr>
    </dgm:pt>
    <dgm:pt modelId="{5A721586-C66B-466C-B06E-5CE4AF5B9836}" type="pres">
      <dgm:prSet presAssocID="{AA06D170-53AD-4DA9-80C1-149C6FA3BEAF}" presName="txNode" presStyleLbl="fgAcc1" presStyleIdx="1" presStyleCnt="5" custLinFactY="-200000" custLinFactNeighborX="11591" custLinFactNeighborY="-287532">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custLinFactY="-200000" custLinFactNeighborX="-20337" custLinFactNeighborY="-262615"/>
      <dgm:spPr>
        <a:solidFill>
          <a:schemeClr val="bg2"/>
        </a:solidFill>
      </dgm:spPr>
    </dgm:pt>
    <dgm:pt modelId="{FB15778C-49C6-495C-A62B-7562F88F74A5}" type="pres">
      <dgm:prSet presAssocID="{8998678A-D9A2-490E-BBEF-B89CA483BBD0}" presName="txNode" presStyleLbl="fgAcc1" presStyleIdx="2" presStyleCnt="5" custLinFactY="-200000" custLinFactNeighborX="1633" custLinFactNeighborY="-280964">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custLinFactY="-200000" custLinFactNeighborX="-34559" custLinFactNeighborY="-252063"/>
      <dgm:spPr>
        <a:solidFill>
          <a:schemeClr val="bg2"/>
        </a:solidFill>
      </dgm:spPr>
    </dgm:pt>
    <dgm:pt modelId="{66358C69-76C2-417E-ADC6-7C8EC599154C}" type="pres">
      <dgm:prSet presAssocID="{058D06FD-1B11-4315-8363-4A1451190EC0}" presName="txNode" presStyleLbl="fgAcc1" presStyleIdx="3" presStyleCnt="5" custLinFactY="-200000" custLinFactNeighborX="-41075" custLinFactNeighborY="-285369">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colorful5" csCatId="colorful"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5_2" csCatId="accent5" phldr="1"/>
      <dgm:spPr/>
    </dgm:pt>
    <dgm:pt modelId="{F4829813-9D80-4D0F-AA56-57AEFF764F48}">
      <dgm:prSet phldrT="[Text]"/>
      <dgm:spPr/>
      <dgm:t>
        <a:bodyPr/>
        <a:lstStyle/>
        <a:p>
          <a:r>
            <a:rPr lang="en-US" dirty="0"/>
            <a:t>After</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During</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Before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3">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3">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3">
        <dgm:presLayoutVars>
          <dgm:bulletEnabled val="1"/>
        </dgm:presLayoutVars>
      </dgm:prSet>
      <dgm:spPr/>
    </dgm:pt>
  </dgm:ptLst>
  <dgm:cxnLst>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B990939F-2BDA-4745-BF84-D7FEDC07606C}" srcId="{647BBAF6-A46F-4372-9A80-7E2D3CB7E25C}" destId="{BD740FE1-9FA4-4E36-A9AE-6316D1D77534}" srcOrd="1" destOrd="0" parTransId="{CC0AE122-F0C9-44BF-BF65-912B596C0EEB}" sibTransId="{36DE0BF5-CD92-4337-B5E3-1FA578BAF624}"/>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3832838"/>
        <a:ext cx="1685815" cy="745414"/>
      </dsp:txXfrm>
    </dsp:sp>
    <dsp:sp modelId="{0F916F2F-9683-4FE9-880B-6DF9C75AA781}">
      <dsp:nvSpPr>
        <dsp:cNvPr id="0" name=""/>
        <dsp:cNvSpPr/>
      </dsp:nvSpPr>
      <dsp:spPr>
        <a:xfrm>
          <a:off x="2067010" y="15153"/>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309264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3115836" y="23191"/>
        <a:ext cx="1685815" cy="745414"/>
      </dsp:txXfrm>
    </dsp:sp>
    <dsp:sp modelId="{575C28C2-4D9F-49DD-83E1-3ED84CAF6B4D}">
      <dsp:nvSpPr>
        <dsp:cNvPr id="0" name=""/>
        <dsp:cNvSpPr/>
      </dsp:nvSpPr>
      <dsp:spPr>
        <a:xfrm>
          <a:off x="4270711" y="0"/>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63177" y="1391"/>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86368" y="24582"/>
        <a:ext cx="1685815" cy="745414"/>
      </dsp:txXfrm>
    </dsp:sp>
    <dsp:sp modelId="{BA62C48C-9362-421D-88CE-E4CE5B312C57}">
      <dsp:nvSpPr>
        <dsp:cNvPr id="0" name=""/>
        <dsp:cNvSpPr/>
      </dsp:nvSpPr>
      <dsp:spPr>
        <a:xfrm>
          <a:off x="6322001" y="32279"/>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686641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6889606" y="23191"/>
        <a:ext cx="1685815" cy="745414"/>
      </dsp:txXfrm>
    </dsp:sp>
    <dsp:sp modelId="{C4B472AB-AF4A-4D41-9303-B1251387E972}">
      <dsp:nvSpPr>
        <dsp:cNvPr id="0" name=""/>
        <dsp:cNvSpPr/>
      </dsp:nvSpPr>
      <dsp:spPr>
        <a:xfrm>
          <a:off x="9373929"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3832838"/>
        <a:ext cx="1685815" cy="7454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653048" y="0"/>
          <a:ext cx="7401217" cy="3952509"/>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93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After</a:t>
          </a:r>
        </a:p>
      </dsp:txBody>
      <dsp:txXfrm>
        <a:off x="78108" y="1262930"/>
        <a:ext cx="2490947" cy="1426647"/>
      </dsp:txXfrm>
    </dsp:sp>
    <dsp:sp modelId="{848651C7-2254-4B46-8F62-D996F4264041}">
      <dsp:nvSpPr>
        <dsp:cNvPr id="0" name=""/>
        <dsp:cNvSpPr/>
      </dsp:nvSpPr>
      <dsp:spPr>
        <a:xfrm>
          <a:off x="3031005"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During</a:t>
          </a:r>
        </a:p>
      </dsp:txBody>
      <dsp:txXfrm>
        <a:off x="3108183" y="1262930"/>
        <a:ext cx="2490947" cy="1426647"/>
      </dsp:txXfrm>
    </dsp:sp>
    <dsp:sp modelId="{C7CD1E0B-6260-4996-A8B7-862D4DF6B5B7}">
      <dsp:nvSpPr>
        <dsp:cNvPr id="0" name=""/>
        <dsp:cNvSpPr/>
      </dsp:nvSpPr>
      <dsp:spPr>
        <a:xfrm>
          <a:off x="606108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Before</a:t>
          </a:r>
        </a:p>
      </dsp:txBody>
      <dsp:txXfrm>
        <a:off x="6138258" y="1262930"/>
        <a:ext cx="2490947" cy="1426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1F062-00F9-458A-89E5-CCF350A828BC}"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1824D-EE88-4C64-A71F-8B2CF997D212}" type="slidenum">
              <a:rPr lang="en-US" smtClean="0"/>
              <a:t>‹#›</a:t>
            </a:fld>
            <a:endParaRPr lang="en-US"/>
          </a:p>
        </p:txBody>
      </p:sp>
    </p:spTree>
    <p:extLst>
      <p:ext uri="{BB962C8B-B14F-4D97-AF65-F5344CB8AC3E}">
        <p14:creationId xmlns:p14="http://schemas.microsoft.com/office/powerpoint/2010/main" val="425057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86</a:t>
            </a:fld>
            <a:endParaRPr lang="en-US"/>
          </a:p>
        </p:txBody>
      </p:sp>
    </p:spTree>
    <p:extLst>
      <p:ext uri="{BB962C8B-B14F-4D97-AF65-F5344CB8AC3E}">
        <p14:creationId xmlns:p14="http://schemas.microsoft.com/office/powerpoint/2010/main" val="176787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217</a:t>
            </a:fld>
            <a:endParaRPr lang="en-US"/>
          </a:p>
        </p:txBody>
      </p:sp>
    </p:spTree>
    <p:extLst>
      <p:ext uri="{BB962C8B-B14F-4D97-AF65-F5344CB8AC3E}">
        <p14:creationId xmlns:p14="http://schemas.microsoft.com/office/powerpoint/2010/main" val="140265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100</a:t>
            </a:fld>
            <a:endParaRPr lang="en-US"/>
          </a:p>
        </p:txBody>
      </p:sp>
    </p:spTree>
    <p:extLst>
      <p:ext uri="{BB962C8B-B14F-4D97-AF65-F5344CB8AC3E}">
        <p14:creationId xmlns:p14="http://schemas.microsoft.com/office/powerpoint/2010/main" val="131833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131</a:t>
            </a:fld>
            <a:endParaRPr lang="en-US"/>
          </a:p>
        </p:txBody>
      </p:sp>
    </p:spTree>
    <p:extLst>
      <p:ext uri="{BB962C8B-B14F-4D97-AF65-F5344CB8AC3E}">
        <p14:creationId xmlns:p14="http://schemas.microsoft.com/office/powerpoint/2010/main" val="147229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132</a:t>
            </a:fld>
            <a:endParaRPr lang="en-US"/>
          </a:p>
        </p:txBody>
      </p:sp>
    </p:spTree>
    <p:extLst>
      <p:ext uri="{BB962C8B-B14F-4D97-AF65-F5344CB8AC3E}">
        <p14:creationId xmlns:p14="http://schemas.microsoft.com/office/powerpoint/2010/main" val="254446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190</a:t>
            </a:fld>
            <a:endParaRPr lang="en-US"/>
          </a:p>
        </p:txBody>
      </p:sp>
    </p:spTree>
    <p:extLst>
      <p:ext uri="{BB962C8B-B14F-4D97-AF65-F5344CB8AC3E}">
        <p14:creationId xmlns:p14="http://schemas.microsoft.com/office/powerpoint/2010/main" val="119757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30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51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7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216</a:t>
            </a:fld>
            <a:endParaRPr lang="en-US"/>
          </a:p>
        </p:txBody>
      </p:sp>
    </p:spTree>
    <p:extLst>
      <p:ext uri="{BB962C8B-B14F-4D97-AF65-F5344CB8AC3E}">
        <p14:creationId xmlns:p14="http://schemas.microsoft.com/office/powerpoint/2010/main" val="11975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A892-D6DC-40D9-88E1-5A9C32866A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AAEB-C57D-4E87-974F-CBC821E7D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9E0BFC-8FEA-41C7-9CD6-588EF9772C9B}"/>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2537CDC3-43C6-4730-B22C-42B2EEE1E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BCFB8-7BFF-42C6-B31C-5FB57D4E536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05127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7BF3-46BD-48AB-8211-64FD165A5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39862-85DC-4CEE-8D96-1D5B9ACA1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7E47B-67B2-4CFA-86E0-FD53F44C3A66}"/>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F3AEC710-A0E6-476C-8852-CD27A3C60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F7716-2ADC-448B-BB36-8E8F5313C8C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79319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A37A4-FB64-403B-B56F-F36775CDA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6E10A3-B942-4E4E-A971-4C7D4A26E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88D4D-DE35-4E71-8CC1-5326B06D6F8F}"/>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727166C5-BAC2-4B7D-A735-2A98B2982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799B1-1B7A-4572-9F21-7D22E1DF673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116248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FB95-C146-437B-8E48-40B9255BEC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C9C10-7BDE-44EC-93E4-A80040A0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41DA7-18CC-4F71-9344-B69F30C028CF}"/>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C5E2ED7B-7D56-4F07-A2CB-69B728609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3017-537C-4E13-9DB5-014ED985DAF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0468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9056-937F-4663-8985-6E0136E15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0ACBE-3F88-419A-970E-F2E0EA623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8B25-D48B-42D1-B22B-EAFF1E46B311}"/>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3CB34748-8D66-46D6-BA89-21457F1E5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46077-92CA-466E-84E2-AB5CB8EDB2D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42601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D995-259A-40F4-AD3E-444C106C3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8030E-7EBF-43C0-87A7-725E72080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D35DC-B56D-482E-9EA1-E4A55FBC965A}"/>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07A96B4F-A9BD-4053-9CF3-DB9290553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79596-E4A8-42E3-9023-0B958C06A41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97318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C1E3-8EAC-4318-87C4-1D73BC588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C94E2-6771-4653-96D1-0B17E3FD58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70CA6-44BD-420E-AFD3-94B7E5C9D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BDEFA-6B76-454E-A25F-FCA3078DCC21}"/>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6" name="Footer Placeholder 5">
            <a:extLst>
              <a:ext uri="{FF2B5EF4-FFF2-40B4-BE49-F238E27FC236}">
                <a16:creationId xmlns:a16="http://schemas.microsoft.com/office/drawing/2014/main" id="{8FA8DF3C-F009-4B80-A8DE-F940DE9DB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EF30F-F3A0-4FB9-B547-CF4A843ABBAB}"/>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13150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6215-E92A-47AB-B3E5-C48468B1F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C74C3-2716-4ADC-9266-25BC9C734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C27A9-A79E-4599-ABD0-7B17D5ACF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0F7D3-8914-40F5-9347-A0CFC14DA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3612F-6CE2-4B40-86BB-F98D0E2497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AC9F4A-B9DE-4460-8C26-BEF9AB160C82}"/>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8" name="Footer Placeholder 7">
            <a:extLst>
              <a:ext uri="{FF2B5EF4-FFF2-40B4-BE49-F238E27FC236}">
                <a16:creationId xmlns:a16="http://schemas.microsoft.com/office/drawing/2014/main" id="{6A7C5C2B-78E6-402B-8066-0200EC4C3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30C6A-AD24-41C0-B7C3-99FAA7A6CDA9}"/>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5388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ED5-F42C-4822-A9A6-C62BFFE21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FD889E-7C3C-4772-B16A-DD0A45810D49}"/>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4" name="Footer Placeholder 3">
            <a:extLst>
              <a:ext uri="{FF2B5EF4-FFF2-40B4-BE49-F238E27FC236}">
                <a16:creationId xmlns:a16="http://schemas.microsoft.com/office/drawing/2014/main" id="{3C72A376-5C45-4422-8892-33C1256254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05A2AD-99F4-4B84-A084-CEF0BD2E1ADA}"/>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41137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815FF-B046-469E-8C15-E738BF75EA06}"/>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3" name="Footer Placeholder 2">
            <a:extLst>
              <a:ext uri="{FF2B5EF4-FFF2-40B4-BE49-F238E27FC236}">
                <a16:creationId xmlns:a16="http://schemas.microsoft.com/office/drawing/2014/main" id="{6E7E2FB2-ECE6-4615-957E-EDB924DCC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75053-00FC-45D8-AC00-2D0148B09D93}"/>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3158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3051-5AE1-48F4-841B-60F1923F2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4BD95-CBB9-4140-91F8-C3A653C23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F293D-689E-4B87-99A9-464F4FBBF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1BA30-AA4F-48FA-AB8A-E5D29D08D0DE}"/>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6" name="Footer Placeholder 5">
            <a:extLst>
              <a:ext uri="{FF2B5EF4-FFF2-40B4-BE49-F238E27FC236}">
                <a16:creationId xmlns:a16="http://schemas.microsoft.com/office/drawing/2014/main" id="{258FE283-5038-465D-A119-75CB99E27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D36DB-2A82-44B8-820A-459CF7DB63C8}"/>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483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3867-00BF-4C02-9B4D-B5584DE7F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558F8-419F-4E88-92B3-B99060A14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34123-9C8D-4269-87C7-0D8AC98DA20F}"/>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280D8ECE-C907-4795-ACD9-40837FC1D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701F5-CCC7-4516-9FC3-859029E19A1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858639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8BA8-C13B-4737-81A6-D1246140F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F95D83-1BD2-4899-9939-9C1AB2512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FE455-641B-4262-BBA5-CA200EB55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E16C8-38A7-48BD-8EE6-910F26E404A6}"/>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6" name="Footer Placeholder 5">
            <a:extLst>
              <a:ext uri="{FF2B5EF4-FFF2-40B4-BE49-F238E27FC236}">
                <a16:creationId xmlns:a16="http://schemas.microsoft.com/office/drawing/2014/main" id="{EE6FFAC1-F770-496B-B768-77FC4CDB5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1196B-F401-40E3-83BF-F30027BF5D9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846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3B0-EA25-45EF-AD8F-14F2E54C6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E53E-22F1-4BD4-B9E9-A10382076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6E2AA-95AC-450F-B55B-8D10A65AE7D6}"/>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0B1606D8-459B-4B07-A394-CE0C3B57B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3C844-9CD9-44D0-B741-923AB48567EE}"/>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9510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8D041-9925-40CB-BEE2-35DDFD81BA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9CAED-0272-4B36-B3A4-7DAB9E06A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35806-7442-44E8-86B0-3E03E6EE1A6F}"/>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6B4EA3D4-076B-4CDD-9691-4F20707A4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31094-FC28-4645-BFA6-F993E7BAC0FF}"/>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0432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0519-8782-4FDD-A4AE-4A81F29A2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65A4B-37EB-4F24-8B56-DEF283879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41BF5-AE20-4E62-8A8C-8A61C2BA63A4}"/>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190C3AE5-0CB5-4164-BF28-1F11CC9DC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87905-E607-4CA2-B30C-9E03EC0CE4C2}"/>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01095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74D4-0C32-413E-BBF1-397955F5A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95182-83DC-4FB2-B176-FA4BA5E9C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2E16D-7B6D-46FC-8471-567356E25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E9F9E-5344-48E9-8116-98B7662BEF70}"/>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6" name="Footer Placeholder 5">
            <a:extLst>
              <a:ext uri="{FF2B5EF4-FFF2-40B4-BE49-F238E27FC236}">
                <a16:creationId xmlns:a16="http://schemas.microsoft.com/office/drawing/2014/main" id="{50AADD75-13F8-4792-A617-0321F9305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4A6B0-ED32-4AEF-9270-239D221DC55E}"/>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133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C274-059F-4D42-9259-6A0D9C9ED5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628F5-E7E1-47B4-9831-6D7EB35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FBD31-5A94-471F-9A09-201B10262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E43C4-F97F-4C03-BAB8-9709A35E1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BF95E-A220-4358-9E52-A1083A89B1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5A8D6-B952-41F9-95EF-3D1EDAFC0436}"/>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8" name="Footer Placeholder 7">
            <a:extLst>
              <a:ext uri="{FF2B5EF4-FFF2-40B4-BE49-F238E27FC236}">
                <a16:creationId xmlns:a16="http://schemas.microsoft.com/office/drawing/2014/main" id="{4C4B068D-F9BB-46FA-A266-8B654DB03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E3737-7F0C-457B-8DA8-40DAC0CC5FD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2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45A4-267C-4C5E-B4E5-1F0D25B597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A3025-6E3C-4CA7-9B50-87DE67751D05}"/>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4" name="Footer Placeholder 3">
            <a:extLst>
              <a:ext uri="{FF2B5EF4-FFF2-40B4-BE49-F238E27FC236}">
                <a16:creationId xmlns:a16="http://schemas.microsoft.com/office/drawing/2014/main" id="{31BCF03B-16F4-4648-A47A-AFD7F1B8B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DD55E-6700-4DFD-BCBF-ACA91BE56D3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20557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192A0-409F-4431-BC4C-E83BE9B43D95}"/>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3" name="Footer Placeholder 2">
            <a:extLst>
              <a:ext uri="{FF2B5EF4-FFF2-40B4-BE49-F238E27FC236}">
                <a16:creationId xmlns:a16="http://schemas.microsoft.com/office/drawing/2014/main" id="{17104AC5-FEC2-4898-B8C5-D4A74068C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CE854-4B29-404F-AD93-16E833049101}"/>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4935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F547-88EF-4542-81AC-C32629AF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BE1F3-D747-43C2-9AED-176E50A3D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F8655-54FF-4846-9DC7-F1EF8C847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693B7-5ED8-4964-8BAE-D0A02274F2B2}"/>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6" name="Footer Placeholder 5">
            <a:extLst>
              <a:ext uri="{FF2B5EF4-FFF2-40B4-BE49-F238E27FC236}">
                <a16:creationId xmlns:a16="http://schemas.microsoft.com/office/drawing/2014/main" id="{A5EE82AE-62E7-4069-B34E-DECE93937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48A47-735C-4D40-9D67-A85CFE5DDEF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85905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8FE0-BB67-4086-8F80-B747F9591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90BE0-FE37-4BC6-BEED-95765FF20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86C2B-6081-45D4-8FA7-BEEDE65B2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86F9C-A70A-4E5A-9762-779CCF802D96}"/>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6" name="Footer Placeholder 5">
            <a:extLst>
              <a:ext uri="{FF2B5EF4-FFF2-40B4-BE49-F238E27FC236}">
                <a16:creationId xmlns:a16="http://schemas.microsoft.com/office/drawing/2014/main" id="{8D34F09D-296C-4646-8FAE-83B7AFB97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768C4-3CC3-4A05-BCD9-19F7D82D928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31035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E02BE-9EBD-4B4B-9616-37259CF8E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BBB39-E6A8-4217-82EB-3D5B547FF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59175-F18D-4A7A-A355-D0EEF94F2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A18E70F6-1422-417A-9184-F6E95C68E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A85682-6779-44D0-B3F4-313EADD24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77666-5771-4585-BFF7-695488C627CE}" type="slidenum">
              <a:rPr lang="en-US" smtClean="0"/>
              <a:t>‹#›</a:t>
            </a:fld>
            <a:endParaRPr lang="en-US"/>
          </a:p>
        </p:txBody>
      </p:sp>
    </p:spTree>
    <p:extLst>
      <p:ext uri="{BB962C8B-B14F-4D97-AF65-F5344CB8AC3E}">
        <p14:creationId xmlns:p14="http://schemas.microsoft.com/office/powerpoint/2010/main" val="361505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CCBDD-358C-49A2-B2F0-EE072E133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7E57C-A8CD-4C48-8C12-68343C4DB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880F4-4CD4-459C-815F-0DA679C74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CFC0FB10-BE4C-4FB6-BF27-394A23356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8123E4-03A0-49E8-8FE9-E2AD689CE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C1E9A-E614-4C53-9855-BDA86DC41AA2}" type="slidenum">
              <a:rPr lang="en-US" smtClean="0"/>
              <a:t>‹#›</a:t>
            </a:fld>
            <a:endParaRPr lang="en-US"/>
          </a:p>
        </p:txBody>
      </p:sp>
    </p:spTree>
    <p:extLst>
      <p:ext uri="{BB962C8B-B14F-4D97-AF65-F5344CB8AC3E}">
        <p14:creationId xmlns:p14="http://schemas.microsoft.com/office/powerpoint/2010/main" val="88466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8.svg"/><Relationship Id="rId7" Type="http://schemas.openxmlformats.org/officeDocument/2006/relationships/image" Target="../media/image5.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8.svg"/><Relationship Id="rId7"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10" Type="http://schemas.openxmlformats.org/officeDocument/2006/relationships/image" Target="../media/image41.svg"/><Relationship Id="rId4" Type="http://schemas.openxmlformats.org/officeDocument/2006/relationships/image" Target="../media/image38.png"/><Relationship Id="rId9" Type="http://schemas.openxmlformats.org/officeDocument/2006/relationships/image" Target="../media/image40.png"/></Relationships>
</file>

<file path=ppt/slides/_rels/slide1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svg"/><Relationship Id="rId3" Type="http://schemas.openxmlformats.org/officeDocument/2006/relationships/diagramLayout" Target="../diagrams/layout6.xml"/><Relationship Id="rId7" Type="http://schemas.openxmlformats.org/officeDocument/2006/relationships/image" Target="../media/image2.png"/><Relationship Id="rId12"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openxmlformats.org/officeDocument/2006/relationships/image" Target="../media/image1.png"/><Relationship Id="rId5" Type="http://schemas.openxmlformats.org/officeDocument/2006/relationships/diagramColors" Target="../diagrams/colors6.xml"/><Relationship Id="rId10" Type="http://schemas.openxmlformats.org/officeDocument/2006/relationships/image" Target="../media/image28.svg"/><Relationship Id="rId4" Type="http://schemas.openxmlformats.org/officeDocument/2006/relationships/diagramQuickStyle" Target="../diagrams/quickStyle6.xml"/><Relationship Id="rId9" Type="http://schemas.openxmlformats.org/officeDocument/2006/relationships/image" Target="../media/image27.png"/></Relationships>
</file>

<file path=ppt/slides/_rels/slide1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image" Target="../media/image4.png"/><Relationship Id="rId5" Type="http://schemas.openxmlformats.org/officeDocument/2006/relationships/diagramQuickStyle" Target="../diagrams/quickStyle7.xml"/><Relationship Id="rId10" Type="http://schemas.openxmlformats.org/officeDocument/2006/relationships/image" Target="../media/image1.png"/><Relationship Id="rId4" Type="http://schemas.openxmlformats.org/officeDocument/2006/relationships/diagramLayout" Target="../diagrams/layout7.xml"/><Relationship Id="rId9" Type="http://schemas.openxmlformats.org/officeDocument/2006/relationships/image" Target="../media/image28.svg"/><Relationship Id="rId14" Type="http://schemas.openxmlformats.org/officeDocument/2006/relationships/image" Target="../media/image3.svg"/></Relationships>
</file>

<file path=ppt/slides/_rels/slide1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3.svg"/><Relationship Id="rId5" Type="http://schemas.openxmlformats.org/officeDocument/2006/relationships/diagramQuickStyle" Target="../diagrams/quickStyle8.xml"/><Relationship Id="rId10" Type="http://schemas.openxmlformats.org/officeDocument/2006/relationships/image" Target="../media/image2.png"/><Relationship Id="rId4" Type="http://schemas.openxmlformats.org/officeDocument/2006/relationships/diagramLayout" Target="../diagrams/layout8.xml"/><Relationship Id="rId9" Type="http://schemas.openxmlformats.org/officeDocument/2006/relationships/image" Target="../media/image28.svg"/></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4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14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3.svg"/><Relationship Id="rId9" Type="http://schemas.openxmlformats.org/officeDocument/2006/relationships/image" Target="../media/image1.png"/></Relationships>
</file>

<file path=ppt/slides/_rels/slide17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6.png"/><Relationship Id="rId7" Type="http://schemas.openxmlformats.org/officeDocument/2006/relationships/image" Target="../media/image54.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7.svg"/><Relationship Id="rId9" Type="http://schemas.openxmlformats.org/officeDocument/2006/relationships/image" Target="../media/image1.png"/></Relationships>
</file>

<file path=ppt/slides/_rels/slide17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1.png"/><Relationship Id="rId5" Type="http://schemas.openxmlformats.org/officeDocument/2006/relationships/image" Target="../media/image27.png"/><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 Id="rId9" Type="http://schemas.openxmlformats.org/officeDocument/2006/relationships/image" Target="../media/image1.png"/></Relationships>
</file>

<file path=ppt/slides/_rels/slide19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svg"/><Relationship Id="rId3" Type="http://schemas.openxmlformats.org/officeDocument/2006/relationships/diagramLayout" Target="../diagrams/layout9.xml"/><Relationship Id="rId7" Type="http://schemas.openxmlformats.org/officeDocument/2006/relationships/image" Target="../media/image27.png"/><Relationship Id="rId12"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5.svg"/><Relationship Id="rId5" Type="http://schemas.openxmlformats.org/officeDocument/2006/relationships/diagramColors" Target="../diagrams/colors9.xml"/><Relationship Id="rId10" Type="http://schemas.openxmlformats.org/officeDocument/2006/relationships/image" Target="../media/image4.png"/><Relationship Id="rId4" Type="http://schemas.openxmlformats.org/officeDocument/2006/relationships/diagramQuickStyle" Target="../diagrams/quickStyle9.xml"/><Relationship Id="rId9" Type="http://schemas.openxmlformats.org/officeDocument/2006/relationships/image" Target="../media/image1.png"/></Relationships>
</file>

<file path=ppt/slides/_rels/slide19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4.png"/><Relationship Id="rId12" Type="http://schemas.openxmlformats.org/officeDocument/2006/relationships/image" Target="../media/image5.sv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openxmlformats.org/officeDocument/2006/relationships/image" Target="../media/image4.png"/><Relationship Id="rId5" Type="http://schemas.openxmlformats.org/officeDocument/2006/relationships/diagramColors" Target="../diagrams/colors10.xml"/><Relationship Id="rId10" Type="http://schemas.openxmlformats.org/officeDocument/2006/relationships/image" Target="../media/image1.png"/><Relationship Id="rId4" Type="http://schemas.openxmlformats.org/officeDocument/2006/relationships/diagramQuickStyle" Target="../diagrams/quickStyle10.xml"/><Relationship Id="rId9" Type="http://schemas.openxmlformats.org/officeDocument/2006/relationships/image" Target="../media/image28.svg"/><Relationship Id="rId14" Type="http://schemas.openxmlformats.org/officeDocument/2006/relationships/image" Target="../media/image3.svg"/></Relationships>
</file>

<file path=ppt/slides/_rels/slide19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openxmlformats.org/officeDocument/2006/relationships/image" Target="../media/image5.svg"/><Relationship Id="rId5" Type="http://schemas.openxmlformats.org/officeDocument/2006/relationships/diagramColors" Target="../diagrams/colors11.xml"/><Relationship Id="rId10" Type="http://schemas.openxmlformats.org/officeDocument/2006/relationships/image" Target="../media/image4.png"/><Relationship Id="rId4" Type="http://schemas.openxmlformats.org/officeDocument/2006/relationships/diagramQuickStyle" Target="../diagrams/quickStyle11.xml"/><Relationship Id="rId9" Type="http://schemas.openxmlformats.org/officeDocument/2006/relationships/image" Target="../media/image28.svg"/></Relationships>
</file>

<file path=ppt/slides/_rels/slide19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12.xml"/><Relationship Id="rId7" Type="http://schemas.openxmlformats.org/officeDocument/2006/relationships/image" Target="../media/image27.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11" Type="http://schemas.openxmlformats.org/officeDocument/2006/relationships/image" Target="../media/image1.png"/><Relationship Id="rId5" Type="http://schemas.openxmlformats.org/officeDocument/2006/relationships/diagramColors" Target="../diagrams/colors12.xml"/><Relationship Id="rId10" Type="http://schemas.openxmlformats.org/officeDocument/2006/relationships/image" Target="../media/image3.svg"/><Relationship Id="rId4" Type="http://schemas.openxmlformats.org/officeDocument/2006/relationships/diagramQuickStyle" Target="../diagrams/quickStyle12.xml"/><Relationship Id="rId9" Type="http://schemas.openxmlformats.org/officeDocument/2006/relationships/image" Target="../media/image2.png"/></Relationships>
</file>

<file path=ppt/slides/_rels/slide19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svg"/><Relationship Id="rId3" Type="http://schemas.openxmlformats.org/officeDocument/2006/relationships/diagramLayout" Target="../diagrams/layout13.xml"/><Relationship Id="rId7" Type="http://schemas.openxmlformats.org/officeDocument/2006/relationships/image" Target="../media/image27.png"/><Relationship Id="rId12"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11" Type="http://schemas.openxmlformats.org/officeDocument/2006/relationships/image" Target="../media/image5.svg"/><Relationship Id="rId5" Type="http://schemas.openxmlformats.org/officeDocument/2006/relationships/diagramColors" Target="../diagrams/colors13.xml"/><Relationship Id="rId10" Type="http://schemas.openxmlformats.org/officeDocument/2006/relationships/image" Target="../media/image4.png"/><Relationship Id="rId4" Type="http://schemas.openxmlformats.org/officeDocument/2006/relationships/diagramQuickStyle" Target="../diagrams/quickStyle13.xml"/><Relationship Id="rId9" Type="http://schemas.openxmlformats.org/officeDocument/2006/relationships/image" Target="../media/image1.png"/></Relationships>
</file>

<file path=ppt/slides/_rels/slide19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fb.watch/b2xJ8GT8E7/"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21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 Id="rId9" Type="http://schemas.openxmlformats.org/officeDocument/2006/relationships/image" Target="../media/image1.png"/></Relationships>
</file>

<file path=ppt/slides/_rels/slide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21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8.svg"/><Relationship Id="rId7"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28.svg"/><Relationship Id="rId7" Type="http://schemas.openxmlformats.org/officeDocument/2006/relationships/image" Target="../media/image6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2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2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2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svg"/><Relationship Id="rId7" Type="http://schemas.openxmlformats.org/officeDocument/2006/relationships/diagramColors" Target="../diagrams/colors1.xm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png"/><Relationship Id="rId5" Type="http://schemas.openxmlformats.org/officeDocument/2006/relationships/diagramLayout" Target="../diagrams/layout1.xml"/><Relationship Id="rId10" Type="http://schemas.openxmlformats.org/officeDocument/2006/relationships/image" Target="../media/image3.svg"/><Relationship Id="rId4" Type="http://schemas.openxmlformats.org/officeDocument/2006/relationships/diagramData" Target="../diagrams/data1.xml"/><Relationship Id="rId9" Type="http://schemas.openxmlformats.org/officeDocument/2006/relationships/image" Target="../media/image2.png"/></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7C4C-B493-4145-A0B9-8A22ACEC23E1}"/>
              </a:ext>
            </a:extLst>
          </p:cNvPr>
          <p:cNvSpPr>
            <a:spLocks noGrp="1"/>
          </p:cNvSpPr>
          <p:nvPr>
            <p:ph type="ctrTitle"/>
          </p:nvPr>
        </p:nvSpPr>
        <p:spPr>
          <a:xfrm>
            <a:off x="838199" y="291090"/>
            <a:ext cx="10515599" cy="932688"/>
          </a:xfrm>
        </p:spPr>
        <p:txBody>
          <a:bodyPr>
            <a:normAutofit/>
          </a:bodyPr>
          <a:lstStyle/>
          <a:p>
            <a:pPr algn="r"/>
            <a:r>
              <a:rPr lang="en-US" sz="5400" dirty="0">
                <a:solidFill>
                  <a:srgbClr val="672C57"/>
                </a:solidFill>
              </a:rPr>
              <a:t>Grief Coach Training</a:t>
            </a:r>
          </a:p>
        </p:txBody>
      </p:sp>
      <p:sp>
        <p:nvSpPr>
          <p:cNvPr id="3" name="Subtitle 2">
            <a:extLst>
              <a:ext uri="{FF2B5EF4-FFF2-40B4-BE49-F238E27FC236}">
                <a16:creationId xmlns:a16="http://schemas.microsoft.com/office/drawing/2014/main" id="{C20AF801-F4A4-4F97-9EE9-E21962E53E86}"/>
              </a:ext>
            </a:extLst>
          </p:cNvPr>
          <p:cNvSpPr>
            <a:spLocks noGrp="1"/>
          </p:cNvSpPr>
          <p:nvPr>
            <p:ph type="subTitle" idx="1"/>
          </p:nvPr>
        </p:nvSpPr>
        <p:spPr>
          <a:xfrm>
            <a:off x="838199" y="1335726"/>
            <a:ext cx="10515599" cy="420624"/>
          </a:xfrm>
        </p:spPr>
        <p:txBody>
          <a:bodyPr>
            <a:normAutofit/>
          </a:bodyPr>
          <a:lstStyle/>
          <a:p>
            <a:pPr algn="r"/>
            <a:r>
              <a:rPr lang="en-US" dirty="0">
                <a:solidFill>
                  <a:srgbClr val="672C57"/>
                </a:solidFill>
              </a:rPr>
              <a:t>Week 9: April 26, 2022</a:t>
            </a: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33912-02EC-41D5-A7F6-0F84A295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38" y="2191131"/>
            <a:ext cx="8165123" cy="3143573"/>
          </a:xfrm>
          <a:prstGeom prst="rect">
            <a:avLst/>
          </a:prstGeom>
        </p:spPr>
      </p:pic>
    </p:spTree>
    <p:extLst>
      <p:ext uri="{BB962C8B-B14F-4D97-AF65-F5344CB8AC3E}">
        <p14:creationId xmlns:p14="http://schemas.microsoft.com/office/powerpoint/2010/main" val="104517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Discovery Call</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lvl="0"/>
            <a:r>
              <a:rPr lang="en-US" sz="1400" dirty="0">
                <a:solidFill>
                  <a:srgbClr val="672C57"/>
                </a:solidFill>
              </a:rPr>
              <a:t>Can I share with you what it would look like to work with me?</a:t>
            </a:r>
          </a:p>
          <a:p>
            <a:pPr lvl="0"/>
            <a:r>
              <a:rPr lang="en-US" sz="1400" dirty="0">
                <a:solidFill>
                  <a:srgbClr val="672C57"/>
                </a:solidFill>
              </a:rPr>
              <a:t>Are you open to that time commitment?</a:t>
            </a:r>
          </a:p>
          <a:p>
            <a:pPr lvl="0"/>
            <a:r>
              <a:rPr lang="en-US" sz="1400" dirty="0">
                <a:solidFill>
                  <a:srgbClr val="672C57"/>
                </a:solidFill>
              </a:rPr>
              <a:t>Wait for them to ask for pricing</a:t>
            </a:r>
          </a:p>
          <a:p>
            <a:pPr lvl="0"/>
            <a:r>
              <a:rPr lang="en-US" sz="1400" dirty="0">
                <a:solidFill>
                  <a:srgbClr val="672C57"/>
                </a:solidFill>
              </a:rPr>
              <a:t>Answer directly, then be quiet</a:t>
            </a:r>
          </a:p>
          <a:p>
            <a:pPr lvl="0"/>
            <a:r>
              <a:rPr lang="en-US" sz="1400" dirty="0">
                <a:solidFill>
                  <a:srgbClr val="672C57"/>
                </a:solidFill>
              </a:rPr>
              <a:t>What are your thoughts or concerns about working together?</a:t>
            </a:r>
          </a:p>
          <a:p>
            <a:pPr lvl="0"/>
            <a:r>
              <a:rPr lang="en-US" sz="1400" dirty="0">
                <a:solidFill>
                  <a:srgbClr val="672C57"/>
                </a:solidFill>
              </a:rPr>
              <a:t>(I need to talk to my spouse/partner.) Besides talking to your spouse/partner,  what are your concerns?</a:t>
            </a:r>
          </a:p>
          <a:p>
            <a:pPr lvl="0"/>
            <a:r>
              <a:rPr lang="en-US" sz="1400" dirty="0">
                <a:solidFill>
                  <a:srgbClr val="672C57"/>
                </a:solidFill>
              </a:rPr>
              <a:t>When you talk to your partner, what will you say? What do you think they’ll say?</a:t>
            </a:r>
          </a:p>
          <a:p>
            <a:pPr lvl="0"/>
            <a:endParaRPr lang="en-US" sz="1400" dirty="0">
              <a:solidFill>
                <a:srgbClr val="672C57"/>
              </a:solidFill>
            </a:endParaRPr>
          </a:p>
          <a:p>
            <a:pPr marL="0" lvl="0" indent="0">
              <a:buNone/>
            </a:pPr>
            <a:endParaRPr lang="en-US" sz="1400" dirty="0">
              <a:solidFill>
                <a:srgbClr val="672C57"/>
              </a:solidFill>
            </a:endParaRPr>
          </a:p>
          <a:p>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8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007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2" name="Arrow: Down 1">
            <a:extLst>
              <a:ext uri="{FF2B5EF4-FFF2-40B4-BE49-F238E27FC236}">
                <a16:creationId xmlns:a16="http://schemas.microsoft.com/office/drawing/2014/main" id="{1207C061-E36B-4E9F-B896-812E0A45D2DE}"/>
              </a:ext>
            </a:extLst>
          </p:cNvPr>
          <p:cNvSpPr/>
          <p:nvPr/>
        </p:nvSpPr>
        <p:spPr>
          <a:xfrm>
            <a:off x="1553847" y="2139193"/>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7B5751-39FA-47D9-8339-F2A40B784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5854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396934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7" name="Arrow: Down 6">
            <a:extLst>
              <a:ext uri="{FF2B5EF4-FFF2-40B4-BE49-F238E27FC236}">
                <a16:creationId xmlns:a16="http://schemas.microsoft.com/office/drawing/2014/main" id="{0043D9E4-DFF3-4FA6-83DE-04982C78821B}"/>
              </a:ext>
            </a:extLst>
          </p:cNvPr>
          <p:cNvSpPr/>
          <p:nvPr/>
        </p:nvSpPr>
        <p:spPr>
          <a:xfrm>
            <a:off x="7965353" y="2042216"/>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6C1E771-0830-45DE-9076-B337CA8913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4064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642007387"/>
              </p:ext>
            </p:extLst>
          </p:nvPr>
        </p:nvGraphicFramePr>
        <p:xfrm>
          <a:off x="1740817" y="2083946"/>
          <a:ext cx="8707315" cy="3952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273E34E-D859-495C-9C3A-0D8D39C85BFB}"/>
              </a:ext>
            </a:extLst>
          </p:cNvPr>
          <p:cNvSpPr txBox="1"/>
          <p:nvPr/>
        </p:nvSpPr>
        <p:spPr>
          <a:xfrm>
            <a:off x="1644162" y="1178169"/>
            <a:ext cx="5002823" cy="707886"/>
          </a:xfrm>
          <a:prstGeom prst="rect">
            <a:avLst/>
          </a:prstGeom>
          <a:noFill/>
        </p:spPr>
        <p:txBody>
          <a:bodyPr wrap="square" rtlCol="0">
            <a:spAutoFit/>
          </a:bodyPr>
          <a:lstStyle/>
          <a:p>
            <a:r>
              <a:rPr lang="en-US" sz="4000" dirty="0">
                <a:solidFill>
                  <a:srgbClr val="4472C4"/>
                </a:solidFill>
              </a:rPr>
              <a:t>Interrupt Pattern</a:t>
            </a:r>
          </a:p>
        </p:txBody>
      </p:sp>
      <p:pic>
        <p:nvPicPr>
          <p:cNvPr id="6" name="Picture 5">
            <a:extLst>
              <a:ext uri="{FF2B5EF4-FFF2-40B4-BE49-F238E27FC236}">
                <a16:creationId xmlns:a16="http://schemas.microsoft.com/office/drawing/2014/main" id="{A98D8BD4-C7D3-487B-AAB5-C6861FC1A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6559117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15897611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5128596" cy="1361179"/>
          </a:xfrm>
        </p:spPr>
        <p:txBody>
          <a:bodyPr vert="horz" lIns="91440" tIns="45720" rIns="91440" bIns="45720" rtlCol="0" anchor="b">
            <a:noAutofit/>
          </a:bodyPr>
          <a:lstStyle/>
          <a:p>
            <a:r>
              <a:rPr lang="en-US" sz="3600" b="1" kern="1200" dirty="0">
                <a:solidFill>
                  <a:schemeClr val="accent5">
                    <a:lumMod val="75000"/>
                  </a:schemeClr>
                </a:solidFill>
                <a:latin typeface="+mj-lt"/>
                <a:ea typeface="+mj-ea"/>
                <a:cs typeface="+mj-cs"/>
              </a:rPr>
              <a:t>Awareness is the first step to meaningful change.</a:t>
            </a:r>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369062-4DF7-4E98-9B19-53CCFA347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8392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B2E7A-2B39-4BC8-94C6-9C0B9AC6117F}"/>
              </a:ext>
            </a:extLst>
          </p:cNvPr>
          <p:cNvSpPr>
            <a:spLocks noGrp="1"/>
          </p:cNvSpPr>
          <p:nvPr>
            <p:ph idx="1"/>
          </p:nvPr>
        </p:nvSpPr>
        <p:spPr>
          <a:xfrm>
            <a:off x="1967753" y="1135342"/>
            <a:ext cx="8081682" cy="4351338"/>
          </a:xfrm>
        </p:spPr>
        <p:txBody>
          <a:bodyPr/>
          <a:lstStyle/>
          <a:p>
            <a:pPr marL="0" indent="0">
              <a:buNone/>
            </a:pPr>
            <a:r>
              <a:rPr lang="en-US" sz="3200" dirty="0">
                <a:solidFill>
                  <a:srgbClr val="672C57"/>
                </a:solidFill>
              </a:rPr>
              <a:t>Accepting your present reality doesn’t mean you endorse it. You may not like what is here but by meeting the truth of this moment with honesty and openness you develop more clarity on how to best move forward. Acceptance is the first step towards wise action.</a:t>
            </a:r>
            <a:r>
              <a:rPr lang="en-US" dirty="0">
                <a:solidFill>
                  <a:srgbClr val="672C57"/>
                </a:solidFill>
              </a:rPr>
              <a:t> – Cory </a:t>
            </a:r>
            <a:r>
              <a:rPr lang="en-US" dirty="0" err="1">
                <a:solidFill>
                  <a:srgbClr val="672C57"/>
                </a:solidFill>
              </a:rPr>
              <a:t>Muscara</a:t>
            </a:r>
            <a:endParaRPr lang="en-US" dirty="0">
              <a:solidFill>
                <a:srgbClr val="672C57"/>
              </a:solidFill>
            </a:endParaRPr>
          </a:p>
        </p:txBody>
      </p:sp>
    </p:spTree>
    <p:extLst>
      <p:ext uri="{BB962C8B-B14F-4D97-AF65-F5344CB8AC3E}">
        <p14:creationId xmlns:p14="http://schemas.microsoft.com/office/powerpoint/2010/main" val="29890498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ing Tea Kettle Stock Footage Video (100% Royalty-free) 4702898 |  Shutterstock">
            <a:extLst>
              <a:ext uri="{FF2B5EF4-FFF2-40B4-BE49-F238E27FC236}">
                <a16:creationId xmlns:a16="http://schemas.microsoft.com/office/drawing/2014/main" id="{BD56C747-1D1F-4BDC-81C4-73702D8E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04503"/>
            <a:ext cx="12385384" cy="69776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C3413E-5A38-4582-816A-154370142077}"/>
              </a:ext>
            </a:extLst>
          </p:cNvPr>
          <p:cNvSpPr txBox="1"/>
          <p:nvPr/>
        </p:nvSpPr>
        <p:spPr>
          <a:xfrm>
            <a:off x="431073" y="-1581831"/>
            <a:ext cx="9405257" cy="1477328"/>
          </a:xfrm>
          <a:prstGeom prst="rect">
            <a:avLst/>
          </a:prstGeom>
          <a:noFill/>
        </p:spPr>
        <p:txBody>
          <a:bodyPr wrap="square" rtlCol="0">
            <a:spAutoFit/>
          </a:bodyPr>
          <a:lstStyle/>
          <a:p>
            <a:r>
              <a:rPr lang="en-US" dirty="0"/>
              <a:t>When was the last time you felt this build up in yourself?</a:t>
            </a:r>
          </a:p>
          <a:p>
            <a:r>
              <a:rPr lang="en-US" dirty="0"/>
              <a:t>Like you were going to explode.</a:t>
            </a:r>
          </a:p>
          <a:p>
            <a:r>
              <a:rPr lang="en-US" dirty="0"/>
              <a:t>What happened? What triggered it? What were you feeling? What were you thinking?</a:t>
            </a:r>
          </a:p>
          <a:p>
            <a:r>
              <a:rPr lang="en-US" dirty="0"/>
              <a:t>You can literally learn a process to understand your triggers that will lead to disarming the trigger.</a:t>
            </a:r>
          </a:p>
          <a:p>
            <a:endParaRPr lang="en-US" dirty="0"/>
          </a:p>
        </p:txBody>
      </p:sp>
      <p:sp>
        <p:nvSpPr>
          <p:cNvPr id="2" name="TextBox 1">
            <a:extLst>
              <a:ext uri="{FF2B5EF4-FFF2-40B4-BE49-F238E27FC236}">
                <a16:creationId xmlns:a16="http://schemas.microsoft.com/office/drawing/2014/main" id="{11FCDA8A-EA62-46D0-B964-764BA7EBF9D8}"/>
              </a:ext>
            </a:extLst>
          </p:cNvPr>
          <p:cNvSpPr txBox="1"/>
          <p:nvPr/>
        </p:nvSpPr>
        <p:spPr>
          <a:xfrm>
            <a:off x="6184182" y="911160"/>
            <a:ext cx="4345497" cy="584775"/>
          </a:xfrm>
          <a:prstGeom prst="rect">
            <a:avLst/>
          </a:prstGeom>
          <a:noFill/>
        </p:spPr>
        <p:txBody>
          <a:bodyPr wrap="square" rtlCol="0">
            <a:spAutoFit/>
          </a:bodyPr>
          <a:lstStyle/>
          <a:p>
            <a:pPr algn="ctr"/>
            <a:r>
              <a:rPr lang="en-US" sz="3200" dirty="0">
                <a:solidFill>
                  <a:schemeClr val="bg1"/>
                </a:solidFill>
              </a:rPr>
              <a:t>Relationship Challenges</a:t>
            </a:r>
          </a:p>
        </p:txBody>
      </p:sp>
    </p:spTree>
    <p:extLst>
      <p:ext uri="{BB962C8B-B14F-4D97-AF65-F5344CB8AC3E}">
        <p14:creationId xmlns:p14="http://schemas.microsoft.com/office/powerpoint/2010/main" val="38745318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1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318" grpId="0" animBg="1"/>
      <p:bldP spid="22" grpId="0"/>
      <p:bldP spid="670" grpId="0" animBg="1"/>
      <p:bldP spid="67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7" name="Straight Arrow Connector 666">
            <a:extLst>
              <a:ext uri="{FF2B5EF4-FFF2-40B4-BE49-F238E27FC236}">
                <a16:creationId xmlns:a16="http://schemas.microsoft.com/office/drawing/2014/main" id="{63F3AB8B-D65E-459A-B607-3A55E02A4B32}"/>
              </a:ext>
            </a:extLst>
          </p:cNvPr>
          <p:cNvCxnSpPr>
            <a:cxnSpLocks/>
          </p:cNvCxnSpPr>
          <p:nvPr/>
        </p:nvCxnSpPr>
        <p:spPr>
          <a:xfrm flipH="1" flipV="1">
            <a:off x="1158100" y="1956039"/>
            <a:ext cx="3430643" cy="759179"/>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2" name="Straight Arrow Connector 671">
            <a:extLst>
              <a:ext uri="{FF2B5EF4-FFF2-40B4-BE49-F238E27FC236}">
                <a16:creationId xmlns:a16="http://schemas.microsoft.com/office/drawing/2014/main" id="{D165E73D-2E58-4589-83E3-D52EB2CE354C}"/>
              </a:ext>
            </a:extLst>
          </p:cNvPr>
          <p:cNvCxnSpPr>
            <a:cxnSpLocks/>
          </p:cNvCxnSpPr>
          <p:nvPr/>
        </p:nvCxnSpPr>
        <p:spPr>
          <a:xfrm flipH="1">
            <a:off x="1002498" y="3771580"/>
            <a:ext cx="3733959" cy="231914"/>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5BC0425-BD97-42E4-AA57-07CAB6FC0D71}"/>
              </a:ext>
            </a:extLst>
          </p:cNvPr>
          <p:cNvCxnSpPr>
            <a:cxnSpLocks/>
          </p:cNvCxnSpPr>
          <p:nvPr/>
        </p:nvCxnSpPr>
        <p:spPr>
          <a:xfrm flipV="1">
            <a:off x="7421336" y="1932973"/>
            <a:ext cx="3592612" cy="644151"/>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0262724-AF0F-443E-BF37-EFC8CCA6D026}"/>
              </a:ext>
            </a:extLst>
          </p:cNvPr>
          <p:cNvSpPr/>
          <p:nvPr/>
        </p:nvSpPr>
        <p:spPr>
          <a:xfrm>
            <a:off x="4724128" y="1493671"/>
            <a:ext cx="2569238" cy="2290576"/>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Explosion: 8 Points 673">
            <a:extLst>
              <a:ext uri="{FF2B5EF4-FFF2-40B4-BE49-F238E27FC236}">
                <a16:creationId xmlns:a16="http://schemas.microsoft.com/office/drawing/2014/main" id="{5DBF36F4-43F0-4D3C-929E-5E029564413B}"/>
              </a:ext>
            </a:extLst>
          </p:cNvPr>
          <p:cNvSpPr/>
          <p:nvPr/>
        </p:nvSpPr>
        <p:spPr>
          <a:xfrm rot="17494672">
            <a:off x="559125" y="1638581"/>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Explosion: 8 Points 674">
            <a:extLst>
              <a:ext uri="{FF2B5EF4-FFF2-40B4-BE49-F238E27FC236}">
                <a16:creationId xmlns:a16="http://schemas.microsoft.com/office/drawing/2014/main" id="{41CA1D3F-636B-47BE-833A-0DCFD7BE31C0}"/>
              </a:ext>
            </a:extLst>
          </p:cNvPr>
          <p:cNvSpPr/>
          <p:nvPr/>
        </p:nvSpPr>
        <p:spPr>
          <a:xfrm rot="17494672">
            <a:off x="262875" y="3559086"/>
            <a:ext cx="660825" cy="749405"/>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Explosion: 8 Points 675">
            <a:extLst>
              <a:ext uri="{FF2B5EF4-FFF2-40B4-BE49-F238E27FC236}">
                <a16:creationId xmlns:a16="http://schemas.microsoft.com/office/drawing/2014/main" id="{88270EE0-7FB2-4FD0-A9BA-934AEB948F24}"/>
              </a:ext>
            </a:extLst>
          </p:cNvPr>
          <p:cNvSpPr/>
          <p:nvPr/>
        </p:nvSpPr>
        <p:spPr>
          <a:xfrm rot="17494672">
            <a:off x="11018578" y="1532777"/>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2D0BB9-F88E-4065-B34E-161E1CCB1E31}"/>
              </a:ext>
            </a:extLst>
          </p:cNvPr>
          <p:cNvSpPr txBox="1"/>
          <p:nvPr/>
        </p:nvSpPr>
        <p:spPr>
          <a:xfrm>
            <a:off x="5458089" y="2308923"/>
            <a:ext cx="1210340" cy="369332"/>
          </a:xfrm>
          <a:prstGeom prst="rect">
            <a:avLst/>
          </a:prstGeom>
          <a:noFill/>
        </p:spPr>
        <p:txBody>
          <a:bodyPr wrap="square" rtlCol="0">
            <a:spAutoFit/>
          </a:bodyPr>
          <a:lstStyle/>
          <a:p>
            <a:pPr algn="ctr"/>
            <a:r>
              <a:rPr lang="en-US" dirty="0">
                <a:solidFill>
                  <a:schemeClr val="bg1"/>
                </a:solidFill>
              </a:rPr>
              <a:t>Unaware</a:t>
            </a:r>
          </a:p>
        </p:txBody>
      </p:sp>
    </p:spTree>
    <p:extLst>
      <p:ext uri="{BB962C8B-B14F-4D97-AF65-F5344CB8AC3E}">
        <p14:creationId xmlns:p14="http://schemas.microsoft.com/office/powerpoint/2010/main" val="30744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5" grpId="0" animBg="1"/>
      <p:bldP spid="67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w big is the brain? Who knows—even our best efforts to calculate its  capacity are flawed and meaningless.">
            <a:extLst>
              <a:ext uri="{FF2B5EF4-FFF2-40B4-BE49-F238E27FC236}">
                <a16:creationId xmlns:a16="http://schemas.microsoft.com/office/drawing/2014/main" id="{C9E1290E-9528-4DDF-83F0-2A22EDD7D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2229"/>
            <a:ext cx="12222395" cy="8721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53F022-E43A-47B8-AB1A-F94D734BFE3F}"/>
              </a:ext>
            </a:extLst>
          </p:cNvPr>
          <p:cNvSpPr txBox="1"/>
          <p:nvPr/>
        </p:nvSpPr>
        <p:spPr>
          <a:xfrm>
            <a:off x="1149531" y="-1502229"/>
            <a:ext cx="2246812" cy="923330"/>
          </a:xfrm>
          <a:prstGeom prst="rect">
            <a:avLst/>
          </a:prstGeom>
          <a:noFill/>
        </p:spPr>
        <p:txBody>
          <a:bodyPr wrap="square" rtlCol="0">
            <a:spAutoFit/>
          </a:bodyPr>
          <a:lstStyle/>
          <a:p>
            <a:r>
              <a:rPr lang="en-US" dirty="0">
                <a:solidFill>
                  <a:schemeClr val="bg1"/>
                </a:solidFill>
              </a:rPr>
              <a:t>Our mind and our heart matter, in our grieving process</a:t>
            </a:r>
          </a:p>
        </p:txBody>
      </p:sp>
    </p:spTree>
    <p:extLst>
      <p:ext uri="{BB962C8B-B14F-4D97-AF65-F5344CB8AC3E}">
        <p14:creationId xmlns:p14="http://schemas.microsoft.com/office/powerpoint/2010/main" val="233443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Enrolling</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lvl="0"/>
            <a:r>
              <a:rPr lang="en-US" sz="1400" dirty="0">
                <a:solidFill>
                  <a:srgbClr val="672C57"/>
                </a:solidFill>
              </a:rPr>
              <a:t>If they say they need to think about it, set up a 10-minute appointment in a couple of days to follow up.</a:t>
            </a:r>
          </a:p>
          <a:p>
            <a:pPr lvl="0"/>
            <a:r>
              <a:rPr lang="en-US" sz="1400" dirty="0">
                <a:solidFill>
                  <a:srgbClr val="672C57"/>
                </a:solidFill>
              </a:rPr>
              <a:t>When they say yes, take their payment over the phone and set up their first appointment.</a:t>
            </a:r>
          </a:p>
          <a:p>
            <a:pPr lvl="1"/>
            <a:r>
              <a:rPr lang="en-US" sz="1000" dirty="0">
                <a:solidFill>
                  <a:srgbClr val="672C57"/>
                </a:solidFill>
              </a:rPr>
              <a:t>Payment method</a:t>
            </a:r>
          </a:p>
          <a:p>
            <a:pPr lvl="1"/>
            <a:r>
              <a:rPr lang="en-US" sz="1000" dirty="0">
                <a:solidFill>
                  <a:srgbClr val="672C57"/>
                </a:solidFill>
              </a:rPr>
              <a:t>contract</a:t>
            </a:r>
          </a:p>
          <a:p>
            <a:pPr lvl="1"/>
            <a:r>
              <a:rPr lang="en-US" sz="1000" dirty="0">
                <a:solidFill>
                  <a:srgbClr val="672C57"/>
                </a:solidFill>
              </a:rPr>
              <a:t>calendar</a:t>
            </a:r>
          </a:p>
          <a:p>
            <a:pPr lvl="0"/>
            <a:endParaRPr lang="en-US" sz="1400" dirty="0">
              <a:solidFill>
                <a:srgbClr val="672C57"/>
              </a:solidFill>
            </a:endParaRPr>
          </a:p>
          <a:p>
            <a:pPr lvl="0"/>
            <a:endParaRPr lang="en-US" sz="1400" dirty="0">
              <a:solidFill>
                <a:srgbClr val="672C57"/>
              </a:solidFill>
            </a:endParaRPr>
          </a:p>
          <a:p>
            <a:pPr marL="0" lvl="0" indent="0">
              <a:buNone/>
            </a:pPr>
            <a:endParaRPr lang="en-US" sz="1400" dirty="0">
              <a:solidFill>
                <a:srgbClr val="672C57"/>
              </a:solidFill>
            </a:endParaRPr>
          </a:p>
          <a:p>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6" name="TextBox 25">
            <a:extLst>
              <a:ext uri="{FF2B5EF4-FFF2-40B4-BE49-F238E27FC236}">
                <a16:creationId xmlns:a16="http://schemas.microsoft.com/office/drawing/2014/main" id="{C09040C2-CE58-4E5A-91C5-6C123CFC6F49}"/>
              </a:ext>
            </a:extLst>
          </p:cNvPr>
          <p:cNvSpPr txBox="1"/>
          <p:nvPr/>
        </p:nvSpPr>
        <p:spPr>
          <a:xfrm>
            <a:off x="7168522" y="928209"/>
            <a:ext cx="5237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Relationships exist in our thoughts</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569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4746094" y="2454250"/>
            <a:ext cx="2699813" cy="2699813"/>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4956383" y="2036442"/>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5989535" y="2184076"/>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6729940" y="2402647"/>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7402163" y="2600727"/>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35656BCC-B691-40E7-ADC2-721FD8400369}"/>
              </a:ext>
            </a:extLst>
          </p:cNvPr>
          <p:cNvSpPr txBox="1"/>
          <p:nvPr/>
        </p:nvSpPr>
        <p:spPr>
          <a:xfrm>
            <a:off x="1232942" y="716332"/>
            <a:ext cx="56499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In grief: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Reactions</a:t>
            </a:r>
            <a:r>
              <a:rPr kumimoji="0" lang="en-US" sz="1600" b="0" i="0" u="none" strike="noStrike" kern="1200" cap="none" spc="0" normalizeH="0" noProof="0" dirty="0">
                <a:ln>
                  <a:noFill/>
                </a:ln>
                <a:solidFill>
                  <a:srgbClr val="672C57"/>
                </a:solidFill>
                <a:effectLst/>
                <a:uLnTx/>
                <a:uFillTx/>
                <a:latin typeface="Calibri" panose="020F0502020204030204"/>
                <a:ea typeface="+mn-ea"/>
                <a:cs typeface="+mn-cs"/>
              </a:rPr>
              <a:t> are so immediate </a:t>
            </a:r>
            <a:r>
              <a:rPr lang="en-US" sz="1600" dirty="0">
                <a:solidFill>
                  <a:srgbClr val="672C57"/>
                </a:solidFill>
                <a:latin typeface="Calibri" panose="020F0502020204030204"/>
              </a:rPr>
              <a:t>they</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672C57"/>
                </a:solidFill>
                <a:latin typeface="Calibri" panose="020F0502020204030204"/>
              </a:rPr>
              <a:t>They </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feelings &amp; behaviors.</a:t>
            </a:r>
          </a:p>
        </p:txBody>
      </p:sp>
    </p:spTree>
    <p:extLst>
      <p:ext uri="{BB962C8B-B14F-4D97-AF65-F5344CB8AC3E}">
        <p14:creationId xmlns:p14="http://schemas.microsoft.com/office/powerpoint/2010/main" val="10021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26" name="Explosion: 8 Points 25">
            <a:extLst>
              <a:ext uri="{FF2B5EF4-FFF2-40B4-BE49-F238E27FC236}">
                <a16:creationId xmlns:a16="http://schemas.microsoft.com/office/drawing/2014/main" id="{86B7FA7B-6B18-4294-9785-68EC5309FBD2}"/>
              </a:ext>
            </a:extLst>
          </p:cNvPr>
          <p:cNvSpPr/>
          <p:nvPr/>
        </p:nvSpPr>
        <p:spPr>
          <a:xfrm rot="20172396">
            <a:off x="7616960" y="440290"/>
            <a:ext cx="3216853" cy="1896328"/>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08B1456A-E8DB-4F53-9F9D-B96789DDF123}"/>
              </a:ext>
            </a:extLst>
          </p:cNvPr>
          <p:cNvSpPr txBox="1"/>
          <p:nvPr/>
        </p:nvSpPr>
        <p:spPr>
          <a:xfrm>
            <a:off x="123303" y="1109178"/>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They </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feels &amp; behaviors</a:t>
            </a:r>
          </a:p>
        </p:txBody>
      </p:sp>
      <p:sp>
        <p:nvSpPr>
          <p:cNvPr id="7" name="TextBox 6">
            <a:extLst>
              <a:ext uri="{FF2B5EF4-FFF2-40B4-BE49-F238E27FC236}">
                <a16:creationId xmlns:a16="http://schemas.microsoft.com/office/drawing/2014/main" id="{39335D83-F86B-433C-B34D-4FD7C24A304A}"/>
              </a:ext>
            </a:extLst>
          </p:cNvPr>
          <p:cNvSpPr txBox="1"/>
          <p:nvPr/>
        </p:nvSpPr>
        <p:spPr>
          <a:xfrm>
            <a:off x="7751529" y="1109178"/>
            <a:ext cx="2815259" cy="584775"/>
          </a:xfrm>
          <a:prstGeom prst="rect">
            <a:avLst/>
          </a:prstGeom>
          <a:solidFill>
            <a:schemeClr val="bg1"/>
          </a:solidFill>
        </p:spPr>
        <p:txBody>
          <a:bodyPr wrap="square" rtlCol="0">
            <a:spAutoFit/>
          </a:bodyPr>
          <a:lstStyle/>
          <a:p>
            <a:pPr algn="ctr"/>
            <a:r>
              <a:rPr lang="en-US" sz="3200" dirty="0">
                <a:solidFill>
                  <a:schemeClr val="tx2">
                    <a:lumMod val="75000"/>
                  </a:schemeClr>
                </a:solidFill>
              </a:rPr>
              <a:t>Grief Response</a:t>
            </a:r>
          </a:p>
        </p:txBody>
      </p:sp>
    </p:spTree>
    <p:extLst>
      <p:ext uri="{BB962C8B-B14F-4D97-AF65-F5344CB8AC3E}">
        <p14:creationId xmlns:p14="http://schemas.microsoft.com/office/powerpoint/2010/main" val="30390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p>
          <a:p>
            <a:pPr marL="914400" lvl="2" indent="0">
              <a:buNone/>
            </a:pPr>
            <a:r>
              <a:rPr lang="en-US" sz="2800" dirty="0">
                <a:solidFill>
                  <a:srgbClr val="7D8A3C"/>
                </a:solidFill>
              </a:rPr>
              <a:t>Thought:</a:t>
            </a:r>
          </a:p>
          <a:p>
            <a:pPr marL="914400" lvl="2" indent="0">
              <a:buNone/>
            </a:pPr>
            <a:r>
              <a:rPr lang="en-US" sz="2800" dirty="0">
                <a:solidFill>
                  <a:srgbClr val="7D8A3C"/>
                </a:solidFill>
              </a:rPr>
              <a:t>Emotion:</a:t>
            </a:r>
          </a:p>
          <a:p>
            <a:pPr marL="914400" lvl="2" indent="0">
              <a:buNone/>
            </a:pPr>
            <a:r>
              <a:rPr lang="en-US" sz="2800" dirty="0">
                <a:solidFill>
                  <a:srgbClr val="7D8A3C"/>
                </a:solidFill>
              </a:rPr>
              <a:t>Action:</a:t>
            </a:r>
          </a:p>
          <a:p>
            <a:pPr marL="914400" lvl="2" indent="0">
              <a:buNone/>
            </a:pPr>
            <a:r>
              <a:rPr lang="en-US" sz="2800" dirty="0">
                <a:solidFill>
                  <a:srgbClr val="7D8A3C"/>
                </a:solidFill>
              </a:rPr>
              <a:t>Result:</a:t>
            </a:r>
            <a:endParaRPr lang="en-US" sz="1800" dirty="0">
              <a:solidFill>
                <a:srgbClr val="7D8A3C"/>
              </a:solidFill>
            </a:endParaRPr>
          </a:p>
        </p:txBody>
      </p:sp>
      <p:sp>
        <p:nvSpPr>
          <p:cNvPr id="5" name="TextBox 4">
            <a:extLst>
              <a:ext uri="{FF2B5EF4-FFF2-40B4-BE49-F238E27FC236}">
                <a16:creationId xmlns:a16="http://schemas.microsoft.com/office/drawing/2014/main" id="{5CD43AE3-57DB-450F-B9AC-9F766EE1AAA7}"/>
              </a:ext>
            </a:extLst>
          </p:cNvPr>
          <p:cNvSpPr txBox="1"/>
          <p:nvPr/>
        </p:nvSpPr>
        <p:spPr>
          <a:xfrm>
            <a:off x="838200" y="681037"/>
            <a:ext cx="6503894" cy="923330"/>
          </a:xfrm>
          <a:prstGeom prst="rect">
            <a:avLst/>
          </a:prstGeom>
          <a:noFill/>
        </p:spPr>
        <p:txBody>
          <a:bodyPr wrap="square">
            <a:spAutoFit/>
          </a:bodyPr>
          <a:lstStyle/>
          <a:p>
            <a:r>
              <a:rPr lang="en-US" b="0" i="0" dirty="0">
                <a:solidFill>
                  <a:srgbClr val="672C57"/>
                </a:solidFill>
                <a:effectLst/>
                <a:latin typeface="Roboto" panose="02000000000000000000" pitchFamily="2" charset="0"/>
              </a:rPr>
              <a:t>“Between stimulus and response there is a space. </a:t>
            </a:r>
            <a:r>
              <a:rPr lang="en-US" b="1" i="0" dirty="0">
                <a:solidFill>
                  <a:srgbClr val="672C57"/>
                </a:solidFill>
                <a:effectLst/>
                <a:latin typeface="Roboto" panose="02000000000000000000" pitchFamily="2" charset="0"/>
              </a:rPr>
              <a:t>In that space is our power to choose our response</a:t>
            </a:r>
            <a:r>
              <a:rPr lang="en-US" b="0" i="0" dirty="0">
                <a:solidFill>
                  <a:srgbClr val="672C57"/>
                </a:solidFill>
                <a:effectLst/>
                <a:latin typeface="Roboto" panose="02000000000000000000" pitchFamily="2" charset="0"/>
              </a:rPr>
              <a:t>. In our response lies our growth and our freedom.” – Viktor Frankl</a:t>
            </a:r>
            <a:endParaRPr lang="en-US"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2905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815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746798" cy="954107"/>
          </a:xfrm>
          <a:prstGeom prst="rect">
            <a:avLst/>
          </a:prstGeom>
          <a:solidFill>
            <a:srgbClr val="7D8A3C"/>
          </a:solidFill>
        </p:spPr>
        <p:txBody>
          <a:bodyPr wrap="square" rtlCol="0">
            <a:spAutoFit/>
          </a:bodyPr>
          <a:lstStyle/>
          <a:p>
            <a:r>
              <a:rPr lang="en-US" sz="2800" dirty="0">
                <a:solidFill>
                  <a:srgbClr val="FFFFFF"/>
                </a:solidFill>
              </a:rPr>
              <a:t>This thought is a grief response</a:t>
            </a:r>
          </a:p>
        </p:txBody>
      </p:sp>
    </p:spTree>
    <p:extLst>
      <p:ext uri="{BB962C8B-B14F-4D97-AF65-F5344CB8AC3E}">
        <p14:creationId xmlns:p14="http://schemas.microsoft.com/office/powerpoint/2010/main" val="17681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1429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I love her, and I want to stay</a:t>
            </a:r>
          </a:p>
          <a:p>
            <a:pPr marL="914400" lvl="2" indent="0">
              <a:buNone/>
            </a:pPr>
            <a:r>
              <a:rPr lang="en-US" sz="2800" dirty="0">
                <a:solidFill>
                  <a:srgbClr val="672C57"/>
                </a:solidFill>
              </a:rPr>
              <a:t>connected.</a:t>
            </a:r>
          </a:p>
          <a:p>
            <a:pPr marL="914400" lvl="2" indent="0">
              <a:buNone/>
            </a:pPr>
            <a:r>
              <a:rPr lang="en-US" sz="2800" dirty="0">
                <a:solidFill>
                  <a:srgbClr val="7D8A3C"/>
                </a:solidFill>
              </a:rPr>
              <a:t>Emotion:</a:t>
            </a:r>
            <a:r>
              <a:rPr lang="en-US" sz="2800" dirty="0">
                <a:solidFill>
                  <a:srgbClr val="672C57"/>
                </a:solidFill>
              </a:rPr>
              <a:t> love, thankful, connected</a:t>
            </a:r>
          </a:p>
          <a:p>
            <a:pPr marL="914400" lvl="2" indent="0">
              <a:buNone/>
            </a:pPr>
            <a:r>
              <a:rPr lang="en-US" sz="2800" dirty="0">
                <a:solidFill>
                  <a:srgbClr val="7D8A3C"/>
                </a:solidFill>
              </a:rPr>
              <a:t>Action:</a:t>
            </a:r>
            <a:r>
              <a:rPr lang="en-US" sz="2800" dirty="0">
                <a:solidFill>
                  <a:srgbClr val="672C57"/>
                </a:solidFill>
              </a:rPr>
              <a:t> call your friend, stay connected, create bond</a:t>
            </a:r>
          </a:p>
          <a:p>
            <a:pPr marL="914400" lvl="2" indent="0">
              <a:buNone/>
            </a:pPr>
            <a:r>
              <a:rPr lang="en-US" sz="2800" dirty="0">
                <a:solidFill>
                  <a:srgbClr val="7D8A3C"/>
                </a:solidFill>
              </a:rPr>
              <a:t>Result:</a:t>
            </a:r>
            <a:r>
              <a:rPr lang="en-US" sz="2800" dirty="0">
                <a:solidFill>
                  <a:srgbClr val="672C57"/>
                </a:solidFill>
              </a:rPr>
              <a:t> friendship and connection</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B8AA5CB7-4733-41CD-ABA5-9869937B7373}"/>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30721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5th</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6</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06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4855" y="4248268"/>
            <a:ext cx="335921" cy="335921"/>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EAAEFA7-1B20-4EE9-AAB7-7E7FC3201E92}"/>
              </a:ext>
            </a:extLst>
          </p:cNvPr>
          <p:cNvSpPr txBox="1"/>
          <p:nvPr/>
        </p:nvSpPr>
        <p:spPr>
          <a:xfrm>
            <a:off x="1708317" y="2596503"/>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4842" y="2088210"/>
            <a:ext cx="914400" cy="914400"/>
          </a:xfrm>
          <a:prstGeom prst="rect">
            <a:avLst/>
          </a:prstGeom>
        </p:spPr>
      </p:pic>
      <p:pic>
        <p:nvPicPr>
          <p:cNvPr id="25" name="Graphic 24" descr="Splash">
            <a:extLst>
              <a:ext uri="{FF2B5EF4-FFF2-40B4-BE49-F238E27FC236}">
                <a16:creationId xmlns:a16="http://schemas.microsoft.com/office/drawing/2014/main" id="{9A80BA6E-B09E-468F-96C6-396AB9DF0D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1468" y="4266841"/>
            <a:ext cx="368533" cy="368533"/>
          </a:xfrm>
          <a:prstGeom prst="rect">
            <a:avLst/>
          </a:prstGeom>
        </p:spPr>
      </p:pic>
      <p:sp>
        <p:nvSpPr>
          <p:cNvPr id="30" name="TextBox 29">
            <a:extLst>
              <a:ext uri="{FF2B5EF4-FFF2-40B4-BE49-F238E27FC236}">
                <a16:creationId xmlns:a16="http://schemas.microsoft.com/office/drawing/2014/main" id="{720D983C-2E5B-4A3C-8000-D5402A871004}"/>
              </a:ext>
            </a:extLst>
          </p:cNvPr>
          <p:cNvSpPr txBox="1"/>
          <p:nvPr/>
        </p:nvSpPr>
        <p:spPr>
          <a:xfrm>
            <a:off x="9769062" y="2603838"/>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31" name="Graphic 30" descr="Heart">
            <a:extLst>
              <a:ext uri="{FF2B5EF4-FFF2-40B4-BE49-F238E27FC236}">
                <a16:creationId xmlns:a16="http://schemas.microsoft.com/office/drawing/2014/main" id="{BF3CAB1F-3070-44B2-A25A-5C4F71CDFE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02043" y="4238230"/>
            <a:ext cx="691918" cy="691918"/>
          </a:xfrm>
          <a:prstGeom prst="rect">
            <a:avLst/>
          </a:prstGeom>
        </p:spPr>
      </p:pic>
      <p:pic>
        <p:nvPicPr>
          <p:cNvPr id="32" name="Graphic 31" descr="Heart">
            <a:extLst>
              <a:ext uri="{FF2B5EF4-FFF2-40B4-BE49-F238E27FC236}">
                <a16:creationId xmlns:a16="http://schemas.microsoft.com/office/drawing/2014/main" id="{E0C5FC63-2A46-4803-866D-BB324EBB4E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53185" y="4327230"/>
            <a:ext cx="691918" cy="691918"/>
          </a:xfrm>
          <a:prstGeom prst="rect">
            <a:avLst/>
          </a:prstGeom>
        </p:spPr>
      </p:pic>
      <p:pic>
        <p:nvPicPr>
          <p:cNvPr id="33" name="Graphic 32" descr="Heart">
            <a:extLst>
              <a:ext uri="{FF2B5EF4-FFF2-40B4-BE49-F238E27FC236}">
                <a16:creationId xmlns:a16="http://schemas.microsoft.com/office/drawing/2014/main" id="{C6D6CA55-5CA6-4410-AF5C-0CA6009069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9492" y="3981271"/>
            <a:ext cx="691918" cy="691918"/>
          </a:xfrm>
          <a:prstGeom prst="rect">
            <a:avLst/>
          </a:prstGeom>
        </p:spPr>
      </p:pic>
      <p:pic>
        <p:nvPicPr>
          <p:cNvPr id="34" name="Graphic 33" descr="Heart">
            <a:extLst>
              <a:ext uri="{FF2B5EF4-FFF2-40B4-BE49-F238E27FC236}">
                <a16:creationId xmlns:a16="http://schemas.microsoft.com/office/drawing/2014/main" id="{94563003-B92D-406F-9C16-2DD4686F12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6878" y="3892271"/>
            <a:ext cx="691918" cy="691918"/>
          </a:xfrm>
          <a:prstGeom prst="rect">
            <a:avLst/>
          </a:prstGeom>
        </p:spPr>
      </p:pic>
    </p:spTree>
    <p:extLst>
      <p:ext uri="{BB962C8B-B14F-4D97-AF65-F5344CB8AC3E}">
        <p14:creationId xmlns:p14="http://schemas.microsoft.com/office/powerpoint/2010/main" val="20740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Enrolling</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marL="0" lvl="0" indent="0">
              <a:buNone/>
            </a:pPr>
            <a:r>
              <a:rPr lang="en-US" sz="1400" dirty="0">
                <a:solidFill>
                  <a:srgbClr val="672C57"/>
                </a:solidFill>
              </a:rPr>
              <a:t>Subject: Coaching </a:t>
            </a:r>
          </a:p>
          <a:p>
            <a:pPr marL="0" lvl="0" indent="0">
              <a:buNone/>
            </a:pPr>
            <a:r>
              <a:rPr lang="en-US" sz="1400" dirty="0">
                <a:solidFill>
                  <a:srgbClr val="672C57"/>
                </a:solidFill>
              </a:rPr>
              <a:t>Hi</a:t>
            </a:r>
          </a:p>
          <a:p>
            <a:pPr marL="0" lvl="0" indent="0">
              <a:buNone/>
            </a:pPr>
            <a:r>
              <a:rPr lang="en-US" sz="1400" dirty="0">
                <a:solidFill>
                  <a:srgbClr val="672C57"/>
                </a:solidFill>
              </a:rPr>
              <a:t>So good to talk to you today. I’m really looking forward to working with you! It’s going to be amazing.</a:t>
            </a:r>
          </a:p>
          <a:p>
            <a:pPr marL="0" lvl="0" indent="0">
              <a:buNone/>
            </a:pPr>
            <a:r>
              <a:rPr lang="en-US" sz="1400" dirty="0">
                <a:solidFill>
                  <a:srgbClr val="672C57"/>
                </a:solidFill>
              </a:rPr>
              <a:t>I’ve attached the form I talked to you about. Please fill it out, sign and return it via text or email  with your payment before our first appointment </a:t>
            </a:r>
          </a:p>
          <a:p>
            <a:pPr marL="0" lvl="0" indent="0">
              <a:buNone/>
            </a:pPr>
            <a:r>
              <a:rPr lang="en-US" sz="1400" dirty="0">
                <a:solidFill>
                  <a:srgbClr val="672C57"/>
                </a:solidFill>
              </a:rPr>
              <a:t>This is the payment link:</a:t>
            </a:r>
          </a:p>
          <a:p>
            <a:pPr marL="0" lvl="0" indent="0">
              <a:buNone/>
            </a:pPr>
            <a:r>
              <a:rPr lang="en-US" sz="1400" dirty="0">
                <a:solidFill>
                  <a:srgbClr val="672C57"/>
                </a:solidFill>
              </a:rPr>
              <a:t>This is the zoom link:  Save  this link as this is where we’ll meet each time.</a:t>
            </a:r>
          </a:p>
          <a:p>
            <a:pPr marL="0" lvl="0" indent="0">
              <a:buNone/>
            </a:pPr>
            <a:r>
              <a:rPr lang="en-US" sz="1400" dirty="0">
                <a:solidFill>
                  <a:srgbClr val="672C57"/>
                </a:solidFill>
              </a:rPr>
              <a:t>Talk to you soon.</a:t>
            </a:r>
          </a:p>
          <a:p>
            <a:pPr marL="0" lvl="0" indent="0">
              <a:buNone/>
            </a:pPr>
            <a:r>
              <a:rPr lang="en-US" sz="1400" dirty="0">
                <a:solidFill>
                  <a:srgbClr val="672C57"/>
                </a:solidFill>
              </a:rPr>
              <a:t>Xoxo Julie</a:t>
            </a:r>
          </a:p>
          <a:p>
            <a:pPr marL="0" lvl="0" indent="0">
              <a:buNone/>
            </a:pPr>
            <a:endParaRPr lang="en-US" sz="1400" dirty="0">
              <a:solidFill>
                <a:srgbClr val="672C57"/>
              </a:solidFill>
            </a:endParaRPr>
          </a:p>
          <a:p>
            <a:pPr marL="0" lvl="0" indent="0">
              <a:buNone/>
            </a:pPr>
            <a:endParaRPr lang="en-US" sz="1400" dirty="0">
              <a:solidFill>
                <a:srgbClr val="672C57"/>
              </a:solidFill>
            </a:endParaRPr>
          </a:p>
          <a:p>
            <a:pPr marL="0" indent="0">
              <a:buNone/>
            </a:pPr>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pic>
        <p:nvPicPr>
          <p:cNvPr id="19" name="Graphic 18" descr="Splash">
            <a:extLst>
              <a:ext uri="{FF2B5EF4-FFF2-40B4-BE49-F238E27FC236}">
                <a16:creationId xmlns:a16="http://schemas.microsoft.com/office/drawing/2014/main" id="{574BE8D3-945B-4074-89FF-A13D25F321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15278" y="3846641"/>
            <a:ext cx="1435316" cy="1435316"/>
          </a:xfrm>
          <a:prstGeom prst="rect">
            <a:avLst/>
          </a:prstGeom>
        </p:spPr>
      </p:pic>
      <p:pic>
        <p:nvPicPr>
          <p:cNvPr id="21" name="Graphic 20" descr="Broken Heart">
            <a:extLst>
              <a:ext uri="{FF2B5EF4-FFF2-40B4-BE49-F238E27FC236}">
                <a16:creationId xmlns:a16="http://schemas.microsoft.com/office/drawing/2014/main" id="{88476075-30EB-4C13-BA66-8C6E0E92C5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9379" y="2432919"/>
            <a:ext cx="914400" cy="914400"/>
          </a:xfrm>
          <a:prstGeom prst="rect">
            <a:avLst/>
          </a:prstGeom>
        </p:spPr>
      </p:pic>
      <p:sp>
        <p:nvSpPr>
          <p:cNvPr id="25" name="TextBox 24">
            <a:extLst>
              <a:ext uri="{FF2B5EF4-FFF2-40B4-BE49-F238E27FC236}">
                <a16:creationId xmlns:a16="http://schemas.microsoft.com/office/drawing/2014/main" id="{7AC47799-7EC7-45E7-9B62-EFC3F12FE72D}"/>
              </a:ext>
            </a:extLst>
          </p:cNvPr>
          <p:cNvSpPr txBox="1"/>
          <p:nvPr/>
        </p:nvSpPr>
        <p:spPr>
          <a:xfrm>
            <a:off x="10445779" y="2577825"/>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spTree>
    <p:extLst>
      <p:ext uri="{BB962C8B-B14F-4D97-AF65-F5344CB8AC3E}">
        <p14:creationId xmlns:p14="http://schemas.microsoft.com/office/powerpoint/2010/main" val="37457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855"/>
          <a:stretch/>
        </p:blipFill>
        <p:spPr>
          <a:xfrm>
            <a:off x="6001842" y="2070503"/>
            <a:ext cx="1030317"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pic>
        <p:nvPicPr>
          <p:cNvPr id="17" name="Graphic 16" descr="Man">
            <a:extLst>
              <a:ext uri="{FF2B5EF4-FFF2-40B4-BE49-F238E27FC236}">
                <a16:creationId xmlns:a16="http://schemas.microsoft.com/office/drawing/2014/main" id="{D8F8AA88-B033-4403-BBFA-BE9F9F04BB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20" r="50287"/>
          <a:stretch/>
        </p:blipFill>
        <p:spPr>
          <a:xfrm>
            <a:off x="3005612" y="2109185"/>
            <a:ext cx="1001486" cy="1975841"/>
          </a:xfrm>
          <a:prstGeom prst="rect">
            <a:avLst/>
          </a:prstGeom>
        </p:spPr>
      </p:pic>
    </p:spTree>
    <p:extLst>
      <p:ext uri="{BB962C8B-B14F-4D97-AF65-F5344CB8AC3E}">
        <p14:creationId xmlns:p14="http://schemas.microsoft.com/office/powerpoint/2010/main" val="31874925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785849" y="4183845"/>
            <a:ext cx="499646" cy="49964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1" name="Graphic 20" descr="Heart">
            <a:extLst>
              <a:ext uri="{FF2B5EF4-FFF2-40B4-BE49-F238E27FC236}">
                <a16:creationId xmlns:a16="http://schemas.microsoft.com/office/drawing/2014/main" id="{863F2DF7-D9BB-47E5-9090-8063FE9319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6960" y="2478191"/>
            <a:ext cx="691918" cy="691918"/>
          </a:xfrm>
          <a:prstGeom prst="rect">
            <a:avLst/>
          </a:prstGeom>
        </p:spPr>
      </p:pic>
      <p:sp>
        <p:nvSpPr>
          <p:cNvPr id="25" name="TextBox 24">
            <a:extLst>
              <a:ext uri="{FF2B5EF4-FFF2-40B4-BE49-F238E27FC236}">
                <a16:creationId xmlns:a16="http://schemas.microsoft.com/office/drawing/2014/main" id="{B07EBBD2-A9E7-4A31-978D-E6522C7ACEEB}"/>
              </a:ext>
            </a:extLst>
          </p:cNvPr>
          <p:cNvSpPr txBox="1"/>
          <p:nvPr/>
        </p:nvSpPr>
        <p:spPr>
          <a:xfrm>
            <a:off x="4500690" y="613971"/>
            <a:ext cx="7246834" cy="646331"/>
          </a:xfrm>
          <a:prstGeom prst="rect">
            <a:avLst/>
          </a:prstGeom>
          <a:noFill/>
        </p:spPr>
        <p:txBody>
          <a:bodyPr wrap="square">
            <a:spAutoFit/>
          </a:bodyPr>
          <a:lstStyle/>
          <a:p>
            <a:r>
              <a:rPr lang="en-US" b="0" i="0" dirty="0">
                <a:solidFill>
                  <a:srgbClr val="672C57"/>
                </a:solidFill>
                <a:effectLst/>
                <a:latin typeface="Roboto" panose="02000000000000000000" pitchFamily="2" charset="0"/>
              </a:rPr>
              <a:t>“</a:t>
            </a:r>
            <a:r>
              <a:rPr lang="en-US" b="1" i="0" dirty="0">
                <a:solidFill>
                  <a:srgbClr val="672C57"/>
                </a:solidFill>
                <a:effectLst/>
                <a:latin typeface="Roboto" panose="02000000000000000000" pitchFamily="2" charset="0"/>
              </a:rPr>
              <a:t>A memory without the emotional charge is called wisdom.</a:t>
            </a:r>
            <a:r>
              <a:rPr lang="en-US" b="0" i="0" dirty="0">
                <a:solidFill>
                  <a:srgbClr val="672C57"/>
                </a:solidFill>
                <a:effectLst/>
                <a:latin typeface="Roboto" panose="02000000000000000000" pitchFamily="2" charset="0"/>
              </a:rPr>
              <a:t>” </a:t>
            </a:r>
          </a:p>
          <a:p>
            <a:r>
              <a:rPr lang="en-US" b="0" i="0" dirty="0">
                <a:solidFill>
                  <a:srgbClr val="672C57"/>
                </a:solidFill>
                <a:effectLst/>
                <a:latin typeface="Roboto" panose="02000000000000000000" pitchFamily="2" charset="0"/>
              </a:rPr>
              <a:t>– Dr. Joe </a:t>
            </a:r>
            <a:r>
              <a:rPr lang="en-US" b="0" i="0" dirty="0" err="1">
                <a:solidFill>
                  <a:srgbClr val="672C57"/>
                </a:solidFill>
                <a:effectLst/>
                <a:latin typeface="Roboto" panose="02000000000000000000" pitchFamily="2" charset="0"/>
              </a:rPr>
              <a:t>Dispenza</a:t>
            </a:r>
            <a:endParaRPr lang="en-US" dirty="0">
              <a:solidFill>
                <a:srgbClr val="672C57"/>
              </a:solidFill>
            </a:endParaRPr>
          </a:p>
        </p:txBody>
      </p:sp>
    </p:spTree>
    <p:extLst>
      <p:ext uri="{BB962C8B-B14F-4D97-AF65-F5344CB8AC3E}">
        <p14:creationId xmlns:p14="http://schemas.microsoft.com/office/powerpoint/2010/main" val="24418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2A62-77EF-4AD4-A3FF-B38B0F2948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2303D6-33F6-45B4-86F9-5089BF8083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25993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Agenda</a:t>
            </a:r>
          </a:p>
          <a:p>
            <a:r>
              <a:rPr lang="en-US" dirty="0">
                <a:solidFill>
                  <a:srgbClr val="672C57"/>
                </a:solidFill>
              </a:rPr>
              <a:t>3 prerequisites: Desire, Hope and Effort</a:t>
            </a:r>
          </a:p>
          <a:p>
            <a:r>
              <a:rPr lang="en-US" dirty="0">
                <a:solidFill>
                  <a:srgbClr val="672C57"/>
                </a:solidFill>
              </a:rPr>
              <a:t>The Hope Model of Healing</a:t>
            </a:r>
          </a:p>
          <a:p>
            <a:r>
              <a:rPr lang="en-US" dirty="0">
                <a:solidFill>
                  <a:srgbClr val="672C57"/>
                </a:solidFill>
              </a:rPr>
              <a:t>Transcending the Levels of Consciousness</a:t>
            </a:r>
          </a:p>
          <a:p>
            <a:r>
              <a:rPr lang="en-US" dirty="0">
                <a:solidFill>
                  <a:srgbClr val="672C57"/>
                </a:solidFill>
              </a:rPr>
              <a:t>Post-traumatic growth</a:t>
            </a:r>
          </a:p>
          <a:p>
            <a:r>
              <a:rPr lang="en-US" dirty="0">
                <a:solidFill>
                  <a:srgbClr val="672C57"/>
                </a:solidFill>
              </a:rPr>
              <a:t>Understanding relationship challenges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98951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rrow circle">
            <a:extLst>
              <a:ext uri="{FF2B5EF4-FFF2-40B4-BE49-F238E27FC236}">
                <a16:creationId xmlns:a16="http://schemas.microsoft.com/office/drawing/2014/main" id="{F071B447-9432-44A2-A233-7525DDBC88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842201">
            <a:off x="3243469" y="654857"/>
            <a:ext cx="5402179" cy="5402179"/>
          </a:xfrm>
          <a:prstGeom prst="rect">
            <a:avLst/>
          </a:prstGeom>
        </p:spPr>
      </p:pic>
      <p:sp>
        <p:nvSpPr>
          <p:cNvPr id="7" name="TextBox 6">
            <a:extLst>
              <a:ext uri="{FF2B5EF4-FFF2-40B4-BE49-F238E27FC236}">
                <a16:creationId xmlns:a16="http://schemas.microsoft.com/office/drawing/2014/main" id="{AC26E585-0CB3-4F32-9F25-5849F10541CF}"/>
              </a:ext>
            </a:extLst>
          </p:cNvPr>
          <p:cNvSpPr txBox="1"/>
          <p:nvPr/>
        </p:nvSpPr>
        <p:spPr>
          <a:xfrm>
            <a:off x="6473816" y="880994"/>
            <a:ext cx="1888810" cy="584775"/>
          </a:xfrm>
          <a:prstGeom prst="rect">
            <a:avLst/>
          </a:prstGeom>
          <a:solidFill>
            <a:srgbClr val="672C57"/>
          </a:solidFill>
        </p:spPr>
        <p:txBody>
          <a:bodyPr wrap="square" rtlCol="0">
            <a:spAutoFit/>
          </a:bodyPr>
          <a:lstStyle/>
          <a:p>
            <a:pPr algn="ctr"/>
            <a:r>
              <a:rPr lang="en-US" sz="3200" dirty="0">
                <a:solidFill>
                  <a:schemeClr val="bg1"/>
                </a:solidFill>
              </a:rPr>
              <a:t>Desire</a:t>
            </a:r>
          </a:p>
        </p:txBody>
      </p:sp>
      <p:sp>
        <p:nvSpPr>
          <p:cNvPr id="10" name="TextBox 9">
            <a:extLst>
              <a:ext uri="{FF2B5EF4-FFF2-40B4-BE49-F238E27FC236}">
                <a16:creationId xmlns:a16="http://schemas.microsoft.com/office/drawing/2014/main" id="{70662600-6C8E-4FCC-8845-D3D07BC7C5C4}"/>
              </a:ext>
            </a:extLst>
          </p:cNvPr>
          <p:cNvSpPr txBox="1"/>
          <p:nvPr/>
        </p:nvSpPr>
        <p:spPr>
          <a:xfrm>
            <a:off x="7213054" y="4553210"/>
            <a:ext cx="1888810" cy="584775"/>
          </a:xfrm>
          <a:prstGeom prst="rect">
            <a:avLst/>
          </a:prstGeom>
          <a:solidFill>
            <a:srgbClr val="672C57"/>
          </a:solidFill>
        </p:spPr>
        <p:txBody>
          <a:bodyPr wrap="square" rtlCol="0">
            <a:spAutoFit/>
          </a:bodyPr>
          <a:lstStyle/>
          <a:p>
            <a:pPr algn="ctr"/>
            <a:r>
              <a:rPr lang="en-US" sz="3200" dirty="0">
                <a:solidFill>
                  <a:schemeClr val="bg1"/>
                </a:solidFill>
              </a:rPr>
              <a:t>Behavior</a:t>
            </a:r>
          </a:p>
        </p:txBody>
      </p:sp>
      <p:sp>
        <p:nvSpPr>
          <p:cNvPr id="16" name="TextBox 15">
            <a:extLst>
              <a:ext uri="{FF2B5EF4-FFF2-40B4-BE49-F238E27FC236}">
                <a16:creationId xmlns:a16="http://schemas.microsoft.com/office/drawing/2014/main" id="{1B0D32A5-5B72-4AE6-A8BB-D3EE8C276DD5}"/>
              </a:ext>
            </a:extLst>
          </p:cNvPr>
          <p:cNvSpPr txBox="1"/>
          <p:nvPr/>
        </p:nvSpPr>
        <p:spPr>
          <a:xfrm>
            <a:off x="2125180" y="3355946"/>
            <a:ext cx="1888810" cy="584775"/>
          </a:xfrm>
          <a:prstGeom prst="rect">
            <a:avLst/>
          </a:prstGeom>
          <a:solidFill>
            <a:srgbClr val="672C57"/>
          </a:solidFill>
        </p:spPr>
        <p:txBody>
          <a:bodyPr wrap="square" rtlCol="0">
            <a:spAutoFit/>
          </a:bodyPr>
          <a:lstStyle/>
          <a:p>
            <a:pPr algn="ctr"/>
            <a:r>
              <a:rPr lang="en-US" sz="3200" dirty="0">
                <a:solidFill>
                  <a:schemeClr val="bg1"/>
                </a:solidFill>
              </a:rPr>
              <a:t>Results</a:t>
            </a:r>
          </a:p>
        </p:txBody>
      </p:sp>
      <p:pic>
        <p:nvPicPr>
          <p:cNvPr id="17" name="Picture 16">
            <a:extLst>
              <a:ext uri="{FF2B5EF4-FFF2-40B4-BE49-F238E27FC236}">
                <a16:creationId xmlns:a16="http://schemas.microsoft.com/office/drawing/2014/main" id="{9D90B581-EC4F-49E0-8F96-20F0C7938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183003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Blocks to Desire</a:t>
            </a:r>
          </a:p>
          <a:p>
            <a:r>
              <a:rPr lang="en-US" dirty="0">
                <a:solidFill>
                  <a:srgbClr val="672C57"/>
                </a:solidFill>
              </a:rPr>
              <a:t>Lack of Hope; Despair</a:t>
            </a:r>
          </a:p>
          <a:p>
            <a:r>
              <a:rPr lang="en-US" dirty="0">
                <a:solidFill>
                  <a:srgbClr val="672C57"/>
                </a:solidFill>
              </a:rPr>
              <a:t>Rewards of Grieving</a:t>
            </a:r>
          </a:p>
          <a:p>
            <a:r>
              <a:rPr lang="en-US" dirty="0">
                <a:solidFill>
                  <a:srgbClr val="672C57"/>
                </a:solidFill>
              </a:rPr>
              <a:t>Learned Hopelessness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14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normAutofit/>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3 Aspects of Motivation</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Clear and compelling goal</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A path to get there</a:t>
            </a:r>
          </a:p>
          <a:p>
            <a:pPr marR="0" lvl="0">
              <a:lnSpc>
                <a:spcPct val="107000"/>
              </a:lnSpc>
              <a:spcBef>
                <a:spcPts val="0"/>
              </a:spcBef>
              <a:spcAft>
                <a:spcPts val="80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Confidence that they can actually do it</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472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289986" y="1515878"/>
            <a:ext cx="5045733" cy="2974761"/>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Hope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their thoughts</a:t>
            </a:r>
          </a:p>
          <a:p>
            <a:pPr marR="0" lvl="0">
              <a:lnSpc>
                <a:spcPct val="107000"/>
              </a:lnSpc>
              <a:spcBef>
                <a:spcPts val="0"/>
              </a:spcBef>
              <a:spcAft>
                <a:spcPts val="0"/>
              </a:spcAft>
            </a:pPr>
            <a:r>
              <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Influenced by what they consume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what others are saying</a:t>
            </a:r>
          </a:p>
          <a:p>
            <a:pPr marR="0" lvl="0">
              <a:lnSpc>
                <a:spcPct val="107000"/>
              </a:lnSpc>
              <a:spcBef>
                <a:spcPts val="0"/>
              </a:spcBef>
              <a:spcAft>
                <a:spcPts val="0"/>
              </a:spcAft>
            </a:pPr>
            <a:endPar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see how their choices influence their results </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choose what they think, what they consume and what they believe </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Flowchart: Collate 1">
            <a:extLst>
              <a:ext uri="{FF2B5EF4-FFF2-40B4-BE49-F238E27FC236}">
                <a16:creationId xmlns:a16="http://schemas.microsoft.com/office/drawing/2014/main" id="{698E7053-CFFD-4D81-9A7C-7DDFA1C97A16}"/>
              </a:ext>
            </a:extLst>
          </p:cNvPr>
          <p:cNvSpPr/>
          <p:nvPr/>
        </p:nvSpPr>
        <p:spPr>
          <a:xfrm>
            <a:off x="5813571" y="914400"/>
            <a:ext cx="4102216" cy="435133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7CC5000A-2A02-4E4A-897F-0C86C4C72B51}"/>
              </a:ext>
            </a:extLst>
          </p:cNvPr>
          <p:cNvGrpSpPr/>
          <p:nvPr/>
        </p:nvGrpSpPr>
        <p:grpSpPr>
          <a:xfrm>
            <a:off x="7069656" y="1007487"/>
            <a:ext cx="1590045" cy="584775"/>
            <a:chOff x="1431758" y="2035383"/>
            <a:chExt cx="1997242" cy="584775"/>
          </a:xfrm>
        </p:grpSpPr>
        <p:sp>
          <p:nvSpPr>
            <p:cNvPr id="7" name="Rectangle 6">
              <a:extLst>
                <a:ext uri="{FF2B5EF4-FFF2-40B4-BE49-F238E27FC236}">
                  <a16:creationId xmlns:a16="http://schemas.microsoft.com/office/drawing/2014/main" id="{4C17C885-DA4A-4835-8CC4-9444BF777DF7}"/>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ADFFF6-E9A2-4F2B-BDFC-7BA2C686B72C}"/>
                </a:ext>
              </a:extLst>
            </p:cNvPr>
            <p:cNvSpPr txBox="1"/>
            <p:nvPr/>
          </p:nvSpPr>
          <p:spPr>
            <a:xfrm>
              <a:off x="1739906" y="2035383"/>
              <a:ext cx="1380945" cy="584775"/>
            </a:xfrm>
            <a:prstGeom prst="rect">
              <a:avLst/>
            </a:prstGeom>
            <a:noFill/>
          </p:spPr>
          <p:txBody>
            <a:bodyPr wrap="square" rtlCol="0">
              <a:spAutoFit/>
            </a:bodyPr>
            <a:lstStyle/>
            <a:p>
              <a:pPr algn="ctr"/>
              <a:r>
                <a:rPr lang="en-US" sz="3200" dirty="0">
                  <a:solidFill>
                    <a:schemeClr val="bg1"/>
                  </a:solidFill>
                </a:rPr>
                <a:t>Hope</a:t>
              </a:r>
            </a:p>
          </p:txBody>
        </p:sp>
      </p:grpSp>
      <p:grpSp>
        <p:nvGrpSpPr>
          <p:cNvPr id="9" name="Group 8">
            <a:extLst>
              <a:ext uri="{FF2B5EF4-FFF2-40B4-BE49-F238E27FC236}">
                <a16:creationId xmlns:a16="http://schemas.microsoft.com/office/drawing/2014/main" id="{9697BFEB-AFA5-4297-80B5-0580FF4C7275}"/>
              </a:ext>
            </a:extLst>
          </p:cNvPr>
          <p:cNvGrpSpPr/>
          <p:nvPr/>
        </p:nvGrpSpPr>
        <p:grpSpPr>
          <a:xfrm>
            <a:off x="6920274" y="4523872"/>
            <a:ext cx="1997242" cy="584775"/>
            <a:chOff x="1431758" y="2035383"/>
            <a:chExt cx="1997242" cy="584775"/>
          </a:xfrm>
        </p:grpSpPr>
        <p:sp>
          <p:nvSpPr>
            <p:cNvPr id="10" name="Rectangle 9">
              <a:extLst>
                <a:ext uri="{FF2B5EF4-FFF2-40B4-BE49-F238E27FC236}">
                  <a16:creationId xmlns:a16="http://schemas.microsoft.com/office/drawing/2014/main" id="{9FE3DE08-BB42-4B48-BAB4-7C387684A934}"/>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C038EE-1DAF-483D-A522-C2C8DDD291C7}"/>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Despair</a:t>
              </a:r>
            </a:p>
          </p:txBody>
        </p:sp>
      </p:grpSp>
      <p:cxnSp>
        <p:nvCxnSpPr>
          <p:cNvPr id="12" name="Straight Arrow Connector 11">
            <a:extLst>
              <a:ext uri="{FF2B5EF4-FFF2-40B4-BE49-F238E27FC236}">
                <a16:creationId xmlns:a16="http://schemas.microsoft.com/office/drawing/2014/main" id="{682A0EC3-FA29-47F9-B793-4261939400A9}"/>
              </a:ext>
            </a:extLst>
          </p:cNvPr>
          <p:cNvCxnSpPr>
            <a:cxnSpLocks/>
          </p:cNvCxnSpPr>
          <p:nvPr/>
        </p:nvCxnSpPr>
        <p:spPr>
          <a:xfrm flipV="1">
            <a:off x="9882250" y="1017472"/>
            <a:ext cx="0" cy="198578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092B5A6-8EF2-4936-8860-1DA07DA22A5C}"/>
              </a:ext>
            </a:extLst>
          </p:cNvPr>
          <p:cNvCxnSpPr>
            <a:cxnSpLocks/>
          </p:cNvCxnSpPr>
          <p:nvPr/>
        </p:nvCxnSpPr>
        <p:spPr>
          <a:xfrm>
            <a:off x="9882250" y="3338818"/>
            <a:ext cx="0" cy="1769829"/>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963542"/>
            <a:ext cx="7084259" cy="4612404"/>
          </a:xfrm>
        </p:spPr>
        <p:txBody>
          <a:bodyPr>
            <a:normAutofit fontScale="92500" lnSpcReduction="1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Effort</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rPr>
              <a:t>"If time actually healed people, no one in the world would be hurting. Time is simply space. What matters is how you use it. If you fill your time intentionally with self-love, letting go, and building the new habits your being needs, that would make a real difference" -Yung Pueblo</a:t>
            </a:r>
          </a:p>
          <a:p>
            <a:pPr marL="0" marR="0" lvl="0" indent="0" algn="just">
              <a:lnSpc>
                <a:spcPct val="107000"/>
              </a:lnSpc>
              <a:spcBef>
                <a:spcPts val="0"/>
              </a:spcBef>
              <a:spcAft>
                <a:spcPts val="0"/>
              </a:spcAft>
              <a:buNone/>
            </a:pPr>
            <a:endPar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Understanding and applying the steps of healing gives people their power back. Then they experience fruitful effort.</a:t>
            </a:r>
            <a:endPar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5546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1567516"/>
          </a:xfrm>
        </p:spPr>
        <p:txBody>
          <a:bodyPr>
            <a:normAutofit/>
          </a:bodyPr>
          <a:lstStyle/>
          <a:p>
            <a:r>
              <a:rPr lang="en-US" sz="3200" dirty="0">
                <a:solidFill>
                  <a:srgbClr val="672C57"/>
                </a:solidFill>
              </a:rPr>
              <a:t>Set up appointment with me</a:t>
            </a:r>
          </a:p>
          <a:p>
            <a:r>
              <a:rPr lang="en-US" sz="3200" dirty="0">
                <a:solidFill>
                  <a:srgbClr val="672C57"/>
                </a:solidFill>
              </a:rPr>
              <a:t>Hold appointments with 3-5 practice clients</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78436"/>
                </a:solidFill>
                <a:effectLst/>
                <a:uLnTx/>
                <a:uFillTx/>
                <a:latin typeface="Playlist" pitchFamily="50" charset="0"/>
                <a:ea typeface="+mn-ea"/>
                <a:cs typeface="+mn-cs"/>
              </a:rPr>
              <a:t>What’s Next</a:t>
            </a:r>
          </a:p>
        </p:txBody>
      </p:sp>
      <p:pic>
        <p:nvPicPr>
          <p:cNvPr id="4" name="Picture 3">
            <a:extLst>
              <a:ext uri="{FF2B5EF4-FFF2-40B4-BE49-F238E27FC236}">
                <a16:creationId xmlns:a16="http://schemas.microsoft.com/office/drawing/2014/main" id="{696F6A16-B86F-454F-BF01-762ED8796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84341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927" y="1532792"/>
            <a:ext cx="914400" cy="914400"/>
          </a:xfrm>
          <a:prstGeom prst="rect">
            <a:avLst/>
          </a:prstGeom>
        </p:spPr>
      </p:pic>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1" name="Graphic 10" descr="Broken Heart">
            <a:extLst>
              <a:ext uri="{FF2B5EF4-FFF2-40B4-BE49-F238E27FC236}">
                <a16:creationId xmlns:a16="http://schemas.microsoft.com/office/drawing/2014/main" id="{D2D2E17E-FF4D-4BCF-B661-5E3AAD9EFD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8300" y="959817"/>
            <a:ext cx="651845" cy="651845"/>
          </a:xfrm>
          <a:prstGeom prst="rect">
            <a:avLst/>
          </a:prstGeom>
        </p:spPr>
      </p:pic>
    </p:spTree>
    <p:extLst>
      <p:ext uri="{BB962C8B-B14F-4D97-AF65-F5344CB8AC3E}">
        <p14:creationId xmlns:p14="http://schemas.microsoft.com/office/powerpoint/2010/main" val="14734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98988"/>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5" name="Arrow: Down 14">
            <a:extLst>
              <a:ext uri="{FF2B5EF4-FFF2-40B4-BE49-F238E27FC236}">
                <a16:creationId xmlns:a16="http://schemas.microsoft.com/office/drawing/2014/main" id="{BC009572-C6BC-467A-90A3-D0EFB7C73C89}"/>
              </a:ext>
            </a:extLst>
          </p:cNvPr>
          <p:cNvSpPr/>
          <p:nvPr/>
        </p:nvSpPr>
        <p:spPr>
          <a:xfrm rot="16200000">
            <a:off x="6551308" y="-632172"/>
            <a:ext cx="296060" cy="51288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roken Heart">
            <a:extLst>
              <a:ext uri="{FF2B5EF4-FFF2-40B4-BE49-F238E27FC236}">
                <a16:creationId xmlns:a16="http://schemas.microsoft.com/office/drawing/2014/main" id="{57EFDFEC-F643-44C8-AECF-078C17B94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5249" y="1095030"/>
            <a:ext cx="651845" cy="651845"/>
          </a:xfrm>
          <a:prstGeom prst="rect">
            <a:avLst/>
          </a:prstGeom>
        </p:spPr>
      </p:pic>
      <p:pic>
        <p:nvPicPr>
          <p:cNvPr id="22" name="Graphic 21" descr="Heart">
            <a:extLst>
              <a:ext uri="{FF2B5EF4-FFF2-40B4-BE49-F238E27FC236}">
                <a16:creationId xmlns:a16="http://schemas.microsoft.com/office/drawing/2014/main" id="{58F387B1-969F-4463-9AF4-8107A15CE3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532792"/>
            <a:ext cx="914400" cy="914400"/>
          </a:xfrm>
          <a:prstGeom prst="rect">
            <a:avLst/>
          </a:prstGeom>
        </p:spPr>
      </p:pic>
    </p:spTree>
    <p:extLst>
      <p:ext uri="{BB962C8B-B14F-4D97-AF65-F5344CB8AC3E}">
        <p14:creationId xmlns:p14="http://schemas.microsoft.com/office/powerpoint/2010/main" val="28702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4" name="Graphic 13" descr="Man">
            <a:extLst>
              <a:ext uri="{FF2B5EF4-FFF2-40B4-BE49-F238E27FC236}">
                <a16:creationId xmlns:a16="http://schemas.microsoft.com/office/drawing/2014/main" id="{2209E439-E79B-41A2-A358-BA5C39950E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1617" y="524062"/>
            <a:ext cx="2014523" cy="2014523"/>
          </a:xfrm>
          <a:prstGeom prst="rect">
            <a:avLst/>
          </a:prstGeom>
        </p:spPr>
      </p:pic>
      <p:pic>
        <p:nvPicPr>
          <p:cNvPr id="13" name="Graphic 12" descr="Heart">
            <a:extLst>
              <a:ext uri="{FF2B5EF4-FFF2-40B4-BE49-F238E27FC236}">
                <a16:creationId xmlns:a16="http://schemas.microsoft.com/office/drawing/2014/main" id="{9F2F1AD6-B11C-484A-833A-D6382CF46E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48489" y="998086"/>
            <a:ext cx="540778" cy="540778"/>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Picture 17">
            <a:extLst>
              <a:ext uri="{FF2B5EF4-FFF2-40B4-BE49-F238E27FC236}">
                <a16:creationId xmlns:a16="http://schemas.microsoft.com/office/drawing/2014/main" id="{50C26ABD-C0C0-4AF3-817F-A5AB59B390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509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1299469" y="1276774"/>
            <a:ext cx="5827541" cy="39582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flipH="1">
            <a:off x="5130726" y="-908183"/>
            <a:ext cx="1202361" cy="641595"/>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1299469" y="4261560"/>
            <a:ext cx="144373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4" name="Picture 3">
            <a:extLst>
              <a:ext uri="{FF2B5EF4-FFF2-40B4-BE49-F238E27FC236}">
                <a16:creationId xmlns:a16="http://schemas.microsoft.com/office/drawing/2014/main" id="{882A02E7-FBB2-4B4E-8D4A-8CC226F46AE2}"/>
              </a:ext>
            </a:extLst>
          </p:cNvPr>
          <p:cNvPicPr>
            <a:picLocks noChangeAspect="1"/>
          </p:cNvPicPr>
          <p:nvPr/>
        </p:nvPicPr>
        <p:blipFill>
          <a:blip r:embed="rId4"/>
          <a:stretch>
            <a:fillRect/>
          </a:stretch>
        </p:blipFill>
        <p:spPr>
          <a:xfrm>
            <a:off x="8119534" y="1059867"/>
            <a:ext cx="2772997" cy="4351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4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612404"/>
          </a:xfrm>
        </p:spPr>
        <p:txBody>
          <a:bodyPr>
            <a:normAutofit fontScale="85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Grief</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This is the level of sadness, loss and despondency. Most people have experienced it for periods of time, but those who remain at this level live a life of constant regret and depression.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is the level of mourning, bereavement and remorse about the past.</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Major losses in early life make one later vulnerable to passive acceptance of grief, as though sorrow were the price of life.</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level colors one’s entire vision of existence. Part of the syndrome of loss is the sense of inability to replace what is lost or what is symbolized.</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33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70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Clinical</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The universality of the experience is due to the structure and nature of the ego, which misperceives the source of happiness as external or emotional and imbues it with specialness. In reality, the only source of happiness is from within.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The spiritually evolved person who has few wants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or attachments is relatively immune to grief, as the experience of the source of  happiness originates from within and is not dependent on externals.</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Happiness is the inner psychological reward for achievement of externalized goals as a self-reward system, and the error is to think that the source of happiness is due to the ‘out there’ instead of originating from within.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The externalization of perceived sources of happiness leads to attachments and the emergence of control as a major survival mechanism, along with the desire for status and its symbols of security, and therefore, materialism.</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290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62500" lnSpcReduction="20000"/>
          </a:bodyPr>
          <a:lstStyle/>
          <a:p>
            <a:pPr marL="0" marR="0" indent="0" algn="just">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Spiritual Orientation</a:t>
            </a:r>
          </a:p>
          <a:p>
            <a:pPr algn="just">
              <a:lnSpc>
                <a:spcPct val="107000"/>
              </a:lnSpc>
              <a:spcBef>
                <a:spcPts val="0"/>
              </a:spcBef>
            </a:pPr>
            <a:r>
              <a:rPr lang="en-US" dirty="0">
                <a:solidFill>
                  <a:srgbClr val="672C57"/>
                </a:solidFill>
              </a:rPr>
              <a:t>Not uncommonly, major loss results in turning to religion or spirituality for help and answers. Loss therefore provides an opportunity for increased intention to reevaluate spiritual principles and put them into actual practice rather than just intellectual appreciation.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It is well to know that spiritual research indicates that all suffering and emotional pain result from resistance. Its cure is via surrender and acceptance, which relieve the pain.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Pain of loss is not steady or continuous but comes in waves that can be diminished by consistent nonresistance and surrendering continuously to God.</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Paradoxically, loss is simultaneously freedom and opening of new options. Loss services inner adaptations and qualities that represent opportunities for growth.</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All aspects of human life are transient; therefore, to cling to any aspect eventually brings grief and loss.</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 and loss, like any stressful situation in life, can be seen as a valuable growth opportunity and a time for reassessment of values and goals.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95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y are all metals magnetic? | Science Questions with Surprising Answers">
            <a:extLst>
              <a:ext uri="{FF2B5EF4-FFF2-40B4-BE49-F238E27FC236}">
                <a16:creationId xmlns:a16="http://schemas.microsoft.com/office/drawing/2014/main" id="{69E90CC3-8AB8-44A5-A2DC-7C0EE691C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411" y="1698340"/>
            <a:ext cx="4560754" cy="35946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463301" y="691228"/>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Dualities of Grief</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187811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757906"/>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Post-traumatic Growth</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7" name="Arrow: Down 6">
            <a:extLst>
              <a:ext uri="{FF2B5EF4-FFF2-40B4-BE49-F238E27FC236}">
                <a16:creationId xmlns:a16="http://schemas.microsoft.com/office/drawing/2014/main" id="{BD27ED8D-15A6-42E5-BF43-3A68857C93F5}"/>
              </a:ext>
            </a:extLst>
          </p:cNvPr>
          <p:cNvSpPr/>
          <p:nvPr/>
        </p:nvSpPr>
        <p:spPr>
          <a:xfrm>
            <a:off x="6658185" y="559707"/>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BE3611-C175-4388-8A63-5DCFDCB57670}"/>
              </a:ext>
            </a:extLst>
          </p:cNvPr>
          <p:cNvSpPr/>
          <p:nvPr/>
        </p:nvSpPr>
        <p:spPr>
          <a:xfrm>
            <a:off x="2444097" y="1297938"/>
            <a:ext cx="2700471" cy="3991909"/>
          </a:xfrm>
          <a:prstGeom prst="rect">
            <a:avLst/>
          </a:prstGeom>
          <a:solidFill>
            <a:srgbClr val="4472C4">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6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453294"/>
            <a:ext cx="7380514" cy="3447098"/>
          </a:xfrm>
          <a:prstGeom prst="rect">
            <a:avLst/>
          </a:prstGeom>
          <a:noFill/>
        </p:spPr>
        <p:txBody>
          <a:bodyPr wrap="square">
            <a:spAutoFit/>
          </a:bodyPr>
          <a:lstStyle/>
          <a:p>
            <a:pPr algn="just"/>
            <a:r>
              <a:rPr lang="en-US" sz="2000" dirty="0">
                <a:solidFill>
                  <a:srgbClr val="672C57"/>
                </a:solidFill>
              </a:rPr>
              <a:t>“Post-traumatic growth describes the positive life changes that develop through a stressful, frightening experience. </a:t>
            </a:r>
          </a:p>
          <a:p>
            <a:pPr algn="just"/>
            <a:endParaRPr lang="en-US" sz="2000" dirty="0">
              <a:solidFill>
                <a:srgbClr val="672C57"/>
              </a:solidFill>
            </a:endParaRPr>
          </a:p>
          <a:p>
            <a:pPr algn="just"/>
            <a:r>
              <a:rPr lang="en-US" sz="2000" dirty="0">
                <a:solidFill>
                  <a:srgbClr val="672C57"/>
                </a:solidFill>
              </a:rPr>
              <a:t>“Researchers note that post-traumatic growth is not the same as resilience. Resilience describes people returning to their previous levels of functioning. Meanwhile, post-traumatic growth refers to positive personal change. </a:t>
            </a:r>
          </a:p>
          <a:p>
            <a:pPr algn="just"/>
            <a:endParaRPr lang="en-US" sz="2000" dirty="0">
              <a:solidFill>
                <a:srgbClr val="672C57"/>
              </a:solidFill>
            </a:endParaRPr>
          </a:p>
          <a:p>
            <a:pPr algn="just"/>
            <a:r>
              <a:rPr lang="en-US" sz="2000" dirty="0">
                <a:solidFill>
                  <a:srgbClr val="672C57"/>
                </a:solidFill>
              </a:rPr>
              <a:t>“Studies show that after a traumatic event, reports of personal growth are more common than those of psychiatric disorders.” </a:t>
            </a:r>
          </a:p>
          <a:p>
            <a:pPr algn="just"/>
            <a:r>
              <a:rPr lang="en-US" dirty="0">
                <a:solidFill>
                  <a:srgbClr val="672C57"/>
                </a:solidFill>
              </a:rPr>
              <a:t>(cancer.net)</a:t>
            </a: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2559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A685-0AF7-40D9-9D9D-F6DA4149C6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6267A6-3311-4520-9B72-A0E87F3485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04228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4093428"/>
          </a:xfrm>
          <a:prstGeom prst="rect">
            <a:avLst/>
          </a:prstGeom>
          <a:noFill/>
        </p:spPr>
        <p:txBody>
          <a:bodyPr wrap="square">
            <a:spAutoFit/>
          </a:bodyPr>
          <a:lstStyle/>
          <a:p>
            <a:pPr algn="just"/>
            <a:r>
              <a:rPr lang="en-US" sz="2000" dirty="0">
                <a:solidFill>
                  <a:srgbClr val="672C57"/>
                </a:solidFill>
              </a:rPr>
              <a:t>It’s comforting to know that post traumatic growth is much more likely than posttraumatic stress. In an article by Lorna Collier for the American Psychological Association she wrote:</a:t>
            </a:r>
          </a:p>
          <a:p>
            <a:pPr algn="just"/>
            <a:endParaRPr lang="en-US" sz="2000" dirty="0">
              <a:solidFill>
                <a:srgbClr val="672C57"/>
              </a:solidFill>
            </a:endParaRPr>
          </a:p>
          <a:p>
            <a:pPr algn="just"/>
            <a:r>
              <a:rPr lang="en-US" sz="2000" dirty="0">
                <a:solidFill>
                  <a:srgbClr val="672C57"/>
                </a:solidFill>
              </a:rPr>
              <a:t>“Post-traumatic growth (PTG) is a theory that explains this kind of transformation following trauma. It was developed by psychologists Richard Tedeschi, PhD, and Lawrence Calhoun, PhD, in the mid-1990s, and holds that </a:t>
            </a:r>
            <a:r>
              <a:rPr lang="en-US" sz="2000" b="1" dirty="0">
                <a:solidFill>
                  <a:srgbClr val="672C57"/>
                </a:solidFill>
              </a:rPr>
              <a:t>people who endure psychological struggle following adversity can often see positive growth afterward</a:t>
            </a:r>
            <a:r>
              <a:rPr lang="en-US" sz="2000" dirty="0">
                <a:solidFill>
                  <a:srgbClr val="672C57"/>
                </a:solidFill>
              </a:rPr>
              <a:t>.’ </a:t>
            </a:r>
          </a:p>
          <a:p>
            <a:pPr algn="just"/>
            <a:endParaRPr lang="en-US" sz="2000" dirty="0">
              <a:solidFill>
                <a:srgbClr val="672C57"/>
              </a:solidFill>
            </a:endParaRPr>
          </a:p>
          <a:p>
            <a:pPr algn="just"/>
            <a:r>
              <a:rPr lang="en-US" sz="2000" dirty="0">
                <a:solidFill>
                  <a:srgbClr val="672C57"/>
                </a:solidFill>
              </a:rPr>
              <a:t>“People develop </a:t>
            </a:r>
            <a:r>
              <a:rPr lang="en-US" sz="2000" i="1" dirty="0">
                <a:solidFill>
                  <a:srgbClr val="672C57"/>
                </a:solidFill>
              </a:rPr>
              <a:t>new understandings of themselves, the world they live in, how to relate to other people, the kind of future they might have and a better understanding of how to live life</a:t>
            </a:r>
            <a:r>
              <a:rPr lang="en-US" sz="2000" dirty="0">
                <a:solidFill>
                  <a:srgbClr val="672C57"/>
                </a:solidFill>
              </a:rPr>
              <a:t>,’ says Tedeschi.” </a:t>
            </a:r>
            <a:endParaRPr lang="en-US"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571435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3046988"/>
          </a:xfrm>
          <a:prstGeom prst="rect">
            <a:avLst/>
          </a:prstGeom>
          <a:noFill/>
        </p:spPr>
        <p:txBody>
          <a:bodyPr wrap="square">
            <a:spAutoFit/>
          </a:bodyPr>
          <a:lstStyle/>
          <a:p>
            <a:endParaRPr lang="en-US" sz="2000" dirty="0">
              <a:solidFill>
                <a:srgbClr val="672C57"/>
              </a:solidFill>
            </a:endParaRPr>
          </a:p>
          <a:p>
            <a:r>
              <a:rPr lang="en-US" sz="3200" dirty="0">
                <a:solidFill>
                  <a:srgbClr val="672C57"/>
                </a:solidFill>
              </a:rPr>
              <a:t>Growth developed after loss:</a:t>
            </a:r>
          </a:p>
          <a:p>
            <a:pPr marL="342900" indent="-342900">
              <a:buFont typeface="Arial" panose="020B0604020202020204" pitchFamily="34" charset="0"/>
              <a:buChar char="•"/>
            </a:pPr>
            <a:r>
              <a:rPr lang="en-US" sz="2800" i="1" dirty="0">
                <a:solidFill>
                  <a:srgbClr val="672C57"/>
                </a:solidFill>
              </a:rPr>
              <a:t>new understandings of themselves</a:t>
            </a:r>
          </a:p>
          <a:p>
            <a:pPr marL="342900" indent="-342900">
              <a:buFont typeface="Arial" panose="020B0604020202020204" pitchFamily="34" charset="0"/>
              <a:buChar char="•"/>
            </a:pPr>
            <a:r>
              <a:rPr lang="en-US" sz="2800" i="1" dirty="0">
                <a:solidFill>
                  <a:srgbClr val="672C57"/>
                </a:solidFill>
              </a:rPr>
              <a:t>new understandings of the world they live in</a:t>
            </a:r>
          </a:p>
          <a:p>
            <a:pPr marL="342900" indent="-342900">
              <a:buFont typeface="Arial" panose="020B0604020202020204" pitchFamily="34" charset="0"/>
              <a:buChar char="•"/>
            </a:pPr>
            <a:r>
              <a:rPr lang="en-US" sz="2800" i="1" dirty="0">
                <a:solidFill>
                  <a:srgbClr val="672C57"/>
                </a:solidFill>
              </a:rPr>
              <a:t>how to relate to other people</a:t>
            </a:r>
          </a:p>
          <a:p>
            <a:pPr marL="342900" indent="-342900">
              <a:buFont typeface="Arial" panose="020B0604020202020204" pitchFamily="34" charset="0"/>
              <a:buChar char="•"/>
            </a:pPr>
            <a:r>
              <a:rPr lang="en-US" sz="2800" i="1" dirty="0">
                <a:solidFill>
                  <a:srgbClr val="672C57"/>
                </a:solidFill>
              </a:rPr>
              <a:t>the kind of future they might have </a:t>
            </a:r>
          </a:p>
          <a:p>
            <a:pPr marL="342900" indent="-342900">
              <a:buFont typeface="Arial" panose="020B0604020202020204" pitchFamily="34" charset="0"/>
              <a:buChar char="•"/>
            </a:pPr>
            <a:r>
              <a:rPr lang="en-US" sz="2800" i="1" dirty="0">
                <a:solidFill>
                  <a:srgbClr val="672C57"/>
                </a:solidFill>
              </a:rPr>
              <a:t>better understanding of how to live life</a:t>
            </a:r>
            <a:endParaRPr lang="en-US" sz="2000"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2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22nd</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5</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94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4228-328D-43AE-823F-2C5481190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C1EAD3-92DF-4A5D-BBFD-E28FFFAC04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10882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242722" y="1030963"/>
            <a:ext cx="8240981" cy="4351338"/>
          </a:xfrm>
        </p:spPr>
        <p:txBody>
          <a:bodyPr>
            <a:normAutofit lnSpcReduction="10000"/>
          </a:bodyPr>
          <a:lstStyle/>
          <a:p>
            <a:pPr marL="0" indent="0">
              <a:buNone/>
            </a:pPr>
            <a:r>
              <a:rPr lang="en-US" sz="6200" dirty="0">
                <a:solidFill>
                  <a:srgbClr val="778436"/>
                </a:solidFill>
                <a:latin typeface="Playlist" pitchFamily="50" charset="0"/>
              </a:rPr>
              <a:t>Agenda:</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Healing vs. Despair</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Levels of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Grief/Trauma Response</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Capacity during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Restorative Self Care</a:t>
            </a:r>
          </a:p>
          <a:p>
            <a:pPr marL="514350" indent="-742950">
              <a:lnSpc>
                <a:spcPct val="107000"/>
              </a:lnSpc>
              <a:spcBef>
                <a:spcPts val="0"/>
              </a:spcBef>
              <a:buFont typeface="+mj-lt"/>
              <a:buAutoNum type="arabicPeriod"/>
            </a:pPr>
            <a:endPar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clipart&#10;&#10;Description automatically generated">
            <a:extLst>
              <a:ext uri="{FF2B5EF4-FFF2-40B4-BE49-F238E27FC236}">
                <a16:creationId xmlns:a16="http://schemas.microsoft.com/office/drawing/2014/main" id="{EA5CF968-84A0-4BA6-AE12-3AAB909A4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555" y="6036455"/>
            <a:ext cx="1527905" cy="798634"/>
          </a:xfrm>
          <a:prstGeom prst="rect">
            <a:avLst/>
          </a:prstGeom>
        </p:spPr>
      </p:pic>
    </p:spTree>
    <p:extLst>
      <p:ext uri="{BB962C8B-B14F-4D97-AF65-F5344CB8AC3E}">
        <p14:creationId xmlns:p14="http://schemas.microsoft.com/office/powerpoint/2010/main" val="13157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A42ACE1C-91DC-4B32-AC8F-3BEE05FC33F6}"/>
              </a:ext>
            </a:extLst>
          </p:cNvPr>
          <p:cNvSpPr/>
          <p:nvPr/>
        </p:nvSpPr>
        <p:spPr>
          <a:xfrm rot="10800000">
            <a:off x="3013283" y="1042028"/>
            <a:ext cx="6165434" cy="4695533"/>
          </a:xfrm>
          <a:prstGeom prst="triangle">
            <a:avLst/>
          </a:prstGeom>
          <a:solidFill>
            <a:srgbClr val="672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7FF8F1D-1439-44D7-8962-683FE3343886}"/>
              </a:ext>
            </a:extLst>
          </p:cNvPr>
          <p:cNvSpPr/>
          <p:nvPr/>
        </p:nvSpPr>
        <p:spPr>
          <a:xfrm rot="10800000">
            <a:off x="4168586" y="2822125"/>
            <a:ext cx="3839140" cy="319617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C04EF77-3769-445B-9024-0ADE1F64806F}"/>
              </a:ext>
            </a:extLst>
          </p:cNvPr>
          <p:cNvSpPr txBox="1"/>
          <p:nvPr/>
        </p:nvSpPr>
        <p:spPr>
          <a:xfrm>
            <a:off x="5065711" y="2927876"/>
            <a:ext cx="2047876" cy="1107996"/>
          </a:xfrm>
          <a:prstGeom prst="rect">
            <a:avLst/>
          </a:prstGeom>
          <a:solidFill>
            <a:schemeClr val="accent2">
              <a:lumMod val="60000"/>
              <a:lumOff val="40000"/>
            </a:schemeClr>
          </a:solidFill>
          <a:ln>
            <a:noFill/>
          </a:ln>
        </p:spPr>
        <p:txBody>
          <a:bodyPr wrap="square" rtlCol="0">
            <a:spAutoFit/>
          </a:bodyPr>
          <a:lstStyle/>
          <a:p>
            <a:pPr algn="ctr"/>
            <a:r>
              <a:rPr lang="en-US" sz="6600" dirty="0">
                <a:solidFill>
                  <a:srgbClr val="660033"/>
                </a:solidFill>
              </a:rPr>
              <a:t>Grief</a:t>
            </a:r>
          </a:p>
        </p:txBody>
      </p:sp>
      <p:sp>
        <p:nvSpPr>
          <p:cNvPr id="8" name="TextBox 7">
            <a:extLst>
              <a:ext uri="{FF2B5EF4-FFF2-40B4-BE49-F238E27FC236}">
                <a16:creationId xmlns:a16="http://schemas.microsoft.com/office/drawing/2014/main" id="{7042F380-8D52-4BC5-A7E1-743EF47898BF}"/>
              </a:ext>
            </a:extLst>
          </p:cNvPr>
          <p:cNvSpPr txBox="1"/>
          <p:nvPr/>
        </p:nvSpPr>
        <p:spPr>
          <a:xfrm>
            <a:off x="5282217" y="5445174"/>
            <a:ext cx="1627566" cy="584775"/>
          </a:xfrm>
          <a:prstGeom prst="rect">
            <a:avLst/>
          </a:prstGeom>
          <a:solidFill>
            <a:schemeClr val="accent2">
              <a:lumMod val="75000"/>
            </a:schemeClr>
          </a:solidFill>
          <a:ln>
            <a:solidFill>
              <a:schemeClr val="accent2">
                <a:lumMod val="75000"/>
              </a:schemeClr>
            </a:solidFill>
          </a:ln>
        </p:spPr>
        <p:txBody>
          <a:bodyPr wrap="square" rtlCol="0">
            <a:spAutoFit/>
          </a:bodyPr>
          <a:lstStyle/>
          <a:p>
            <a:pPr algn="ctr"/>
            <a:r>
              <a:rPr lang="en-US" sz="3200" dirty="0">
                <a:solidFill>
                  <a:schemeClr val="bg1"/>
                </a:solidFill>
              </a:rPr>
              <a:t>Despair</a:t>
            </a:r>
          </a:p>
        </p:txBody>
      </p:sp>
      <p:sp>
        <p:nvSpPr>
          <p:cNvPr id="9" name="TextBox 8">
            <a:extLst>
              <a:ext uri="{FF2B5EF4-FFF2-40B4-BE49-F238E27FC236}">
                <a16:creationId xmlns:a16="http://schemas.microsoft.com/office/drawing/2014/main" id="{D28E9504-15FA-43CF-A64F-942B08CB02B3}"/>
              </a:ext>
            </a:extLst>
          </p:cNvPr>
          <p:cNvSpPr txBox="1"/>
          <p:nvPr/>
        </p:nvSpPr>
        <p:spPr>
          <a:xfrm>
            <a:off x="4966889" y="1052100"/>
            <a:ext cx="2270920" cy="584775"/>
          </a:xfrm>
          <a:prstGeom prst="rect">
            <a:avLst/>
          </a:prstGeom>
          <a:noFill/>
          <a:ln>
            <a:noFill/>
          </a:ln>
        </p:spPr>
        <p:txBody>
          <a:bodyPr wrap="square" rtlCol="0">
            <a:spAutoFit/>
          </a:bodyPr>
          <a:lstStyle/>
          <a:p>
            <a:pPr algn="ctr"/>
            <a:r>
              <a:rPr lang="en-US" sz="3200" dirty="0">
                <a:solidFill>
                  <a:schemeClr val="bg1"/>
                </a:solidFill>
              </a:rPr>
              <a:t>Healing</a:t>
            </a:r>
          </a:p>
        </p:txBody>
      </p:sp>
      <p:sp>
        <p:nvSpPr>
          <p:cNvPr id="2" name="TextBox 1">
            <a:extLst>
              <a:ext uri="{FF2B5EF4-FFF2-40B4-BE49-F238E27FC236}">
                <a16:creationId xmlns:a16="http://schemas.microsoft.com/office/drawing/2014/main" id="{D8CF413D-DC17-4FC0-9F9D-0A196CCEEA2A}"/>
              </a:ext>
            </a:extLst>
          </p:cNvPr>
          <p:cNvSpPr txBox="1"/>
          <p:nvPr/>
        </p:nvSpPr>
        <p:spPr>
          <a:xfrm>
            <a:off x="5460999" y="4254692"/>
            <a:ext cx="1282700" cy="923330"/>
          </a:xfrm>
          <a:prstGeom prst="rect">
            <a:avLst/>
          </a:prstGeom>
          <a:noFill/>
        </p:spPr>
        <p:txBody>
          <a:bodyPr wrap="square" rtlCol="0">
            <a:spAutoFit/>
          </a:bodyPr>
          <a:lstStyle/>
          <a:p>
            <a:pPr algn="ctr"/>
            <a:r>
              <a:rPr lang="en-US" dirty="0">
                <a:solidFill>
                  <a:schemeClr val="bg1"/>
                </a:solidFill>
              </a:rPr>
              <a:t>Guilt</a:t>
            </a:r>
          </a:p>
          <a:p>
            <a:pPr algn="ctr"/>
            <a:r>
              <a:rPr lang="en-US" dirty="0">
                <a:solidFill>
                  <a:schemeClr val="bg1"/>
                </a:solidFill>
              </a:rPr>
              <a:t>Fear</a:t>
            </a:r>
          </a:p>
          <a:p>
            <a:pPr algn="ctr"/>
            <a:r>
              <a:rPr lang="en-US" dirty="0">
                <a:solidFill>
                  <a:schemeClr val="bg1"/>
                </a:solidFill>
              </a:rPr>
              <a:t>Shame</a:t>
            </a:r>
          </a:p>
        </p:txBody>
      </p:sp>
      <p:sp>
        <p:nvSpPr>
          <p:cNvPr id="10" name="TextBox 9">
            <a:extLst>
              <a:ext uri="{FF2B5EF4-FFF2-40B4-BE49-F238E27FC236}">
                <a16:creationId xmlns:a16="http://schemas.microsoft.com/office/drawing/2014/main" id="{C6067677-E3E7-45C6-AE60-EBE64D608E97}"/>
              </a:ext>
            </a:extLst>
          </p:cNvPr>
          <p:cNvSpPr txBox="1"/>
          <p:nvPr/>
        </p:nvSpPr>
        <p:spPr>
          <a:xfrm>
            <a:off x="5448299" y="1589904"/>
            <a:ext cx="1282700" cy="923330"/>
          </a:xfrm>
          <a:prstGeom prst="rect">
            <a:avLst/>
          </a:prstGeom>
          <a:noFill/>
        </p:spPr>
        <p:txBody>
          <a:bodyPr wrap="square" rtlCol="0">
            <a:spAutoFit/>
          </a:bodyPr>
          <a:lstStyle/>
          <a:p>
            <a:pPr algn="ctr"/>
            <a:r>
              <a:rPr lang="en-US" dirty="0">
                <a:solidFill>
                  <a:schemeClr val="bg1"/>
                </a:solidFill>
              </a:rPr>
              <a:t>Peace</a:t>
            </a:r>
          </a:p>
          <a:p>
            <a:pPr algn="ctr"/>
            <a:r>
              <a:rPr lang="en-US" dirty="0">
                <a:solidFill>
                  <a:schemeClr val="bg1"/>
                </a:solidFill>
              </a:rPr>
              <a:t>Joy</a:t>
            </a:r>
          </a:p>
          <a:p>
            <a:pPr algn="ctr"/>
            <a:r>
              <a:rPr lang="en-US" dirty="0">
                <a:solidFill>
                  <a:schemeClr val="bg1"/>
                </a:solidFill>
              </a:rPr>
              <a:t>Love</a:t>
            </a:r>
          </a:p>
        </p:txBody>
      </p:sp>
      <p:pic>
        <p:nvPicPr>
          <p:cNvPr id="13" name="Picture 12">
            <a:extLst>
              <a:ext uri="{FF2B5EF4-FFF2-40B4-BE49-F238E27FC236}">
                <a16:creationId xmlns:a16="http://schemas.microsoft.com/office/drawing/2014/main" id="{980B1733-7B5F-4C3C-B9E3-54D4E8D5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TextBox 10">
            <a:extLst>
              <a:ext uri="{FF2B5EF4-FFF2-40B4-BE49-F238E27FC236}">
                <a16:creationId xmlns:a16="http://schemas.microsoft.com/office/drawing/2014/main" id="{7E09BB3E-DF6F-4730-88C0-18B696B937FF}"/>
              </a:ext>
            </a:extLst>
          </p:cNvPr>
          <p:cNvSpPr txBox="1"/>
          <p:nvPr/>
        </p:nvSpPr>
        <p:spPr>
          <a:xfrm>
            <a:off x="512176" y="2139711"/>
            <a:ext cx="3149599" cy="3139321"/>
          </a:xfrm>
          <a:prstGeom prst="rect">
            <a:avLst/>
          </a:prstGeom>
          <a:noFill/>
        </p:spPr>
        <p:txBody>
          <a:bodyPr wrap="square" rtlCol="0">
            <a:spAutoFit/>
          </a:bodyPr>
          <a:lstStyle/>
          <a:p>
            <a:pPr algn="just"/>
            <a:r>
              <a:rPr lang="en-US" dirty="0">
                <a:solidFill>
                  <a:srgbClr val="660033"/>
                </a:solidFill>
              </a:rPr>
              <a:t>Grief is a normal response to loss. It also places someone at the crossroad between despair and healing. </a:t>
            </a:r>
          </a:p>
          <a:p>
            <a:pPr algn="just"/>
            <a:endParaRPr lang="en-US" dirty="0">
              <a:solidFill>
                <a:srgbClr val="660033"/>
              </a:solidFill>
            </a:endParaRPr>
          </a:p>
          <a:p>
            <a:pPr algn="just"/>
            <a:r>
              <a:rPr lang="en-US" dirty="0">
                <a:solidFill>
                  <a:srgbClr val="660033"/>
                </a:solidFill>
              </a:rPr>
              <a:t>Grief is intended to support healing but it’s dangerously close to despair. </a:t>
            </a:r>
          </a:p>
          <a:p>
            <a:pPr algn="just"/>
            <a:endParaRPr lang="en-US" dirty="0">
              <a:solidFill>
                <a:srgbClr val="660033"/>
              </a:solidFill>
            </a:endParaRPr>
          </a:p>
          <a:p>
            <a:pPr algn="just"/>
            <a:r>
              <a:rPr lang="en-US" dirty="0">
                <a:solidFill>
                  <a:srgbClr val="660033"/>
                </a:solidFill>
              </a:rPr>
              <a:t>Grief is a season.</a:t>
            </a:r>
          </a:p>
          <a:p>
            <a:pPr algn="just"/>
            <a:endParaRPr lang="en-US" dirty="0">
              <a:solidFill>
                <a:srgbClr val="660033"/>
              </a:solidFill>
            </a:endParaRPr>
          </a:p>
        </p:txBody>
      </p:sp>
      <p:sp>
        <p:nvSpPr>
          <p:cNvPr id="14" name="TextBox 13">
            <a:extLst>
              <a:ext uri="{FF2B5EF4-FFF2-40B4-BE49-F238E27FC236}">
                <a16:creationId xmlns:a16="http://schemas.microsoft.com/office/drawing/2014/main" id="{6A68EA67-95CF-4DE1-A06C-4317E77337D3}"/>
              </a:ext>
            </a:extLst>
          </p:cNvPr>
          <p:cNvSpPr txBox="1"/>
          <p:nvPr/>
        </p:nvSpPr>
        <p:spPr>
          <a:xfrm>
            <a:off x="8683040" y="2370544"/>
            <a:ext cx="2876752" cy="2677656"/>
          </a:xfrm>
          <a:prstGeom prst="rect">
            <a:avLst/>
          </a:prstGeom>
          <a:noFill/>
        </p:spPr>
        <p:txBody>
          <a:bodyPr wrap="square">
            <a:spAutoFit/>
          </a:bodyPr>
          <a:lstStyle/>
          <a:p>
            <a:pPr algn="just"/>
            <a:r>
              <a:rPr lang="en-US" sz="2400" dirty="0">
                <a:solidFill>
                  <a:srgbClr val="660033"/>
                </a:solidFill>
              </a:rPr>
              <a:t>The choices made regarding thoughts, feelings and actions, while in grief, matter.</a:t>
            </a:r>
          </a:p>
          <a:p>
            <a:pPr algn="just"/>
            <a:endParaRPr lang="en-US" sz="2400" dirty="0">
              <a:solidFill>
                <a:srgbClr val="660033"/>
              </a:solidFill>
            </a:endParaRPr>
          </a:p>
          <a:p>
            <a:pPr algn="just"/>
            <a:r>
              <a:rPr lang="en-US" sz="2400" dirty="0">
                <a:solidFill>
                  <a:srgbClr val="660033"/>
                </a:solidFill>
              </a:rPr>
              <a:t>Courage is on the path to healing.</a:t>
            </a:r>
          </a:p>
        </p:txBody>
      </p:sp>
      <p:sp>
        <p:nvSpPr>
          <p:cNvPr id="15" name="TextBox 14">
            <a:extLst>
              <a:ext uri="{FF2B5EF4-FFF2-40B4-BE49-F238E27FC236}">
                <a16:creationId xmlns:a16="http://schemas.microsoft.com/office/drawing/2014/main" id="{9EA824CA-F074-489C-8C48-2653BA830AE5}"/>
              </a:ext>
            </a:extLst>
          </p:cNvPr>
          <p:cNvSpPr txBox="1"/>
          <p:nvPr/>
        </p:nvSpPr>
        <p:spPr>
          <a:xfrm>
            <a:off x="3755457" y="2253392"/>
            <a:ext cx="4681085" cy="707886"/>
          </a:xfrm>
          <a:prstGeom prst="rect">
            <a:avLst/>
          </a:prstGeom>
          <a:noFill/>
          <a:ln>
            <a:noFill/>
          </a:ln>
        </p:spPr>
        <p:txBody>
          <a:bodyPr wrap="square" rtlCol="0">
            <a:spAutoFit/>
          </a:bodyPr>
          <a:lstStyle/>
          <a:p>
            <a:pPr algn="ctr"/>
            <a:r>
              <a:rPr lang="en-US" sz="4000" dirty="0">
                <a:solidFill>
                  <a:schemeClr val="bg1"/>
                </a:solidFill>
              </a:rPr>
              <a:t>Courage</a:t>
            </a:r>
          </a:p>
        </p:txBody>
      </p:sp>
    </p:spTree>
    <p:extLst>
      <p:ext uri="{BB962C8B-B14F-4D97-AF65-F5344CB8AC3E}">
        <p14:creationId xmlns:p14="http://schemas.microsoft.com/office/powerpoint/2010/main" val="29267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86233" y="357921"/>
            <a:ext cx="3791346" cy="5950696"/>
            <a:chOff x="2916163" y="453652"/>
            <a:chExt cx="379134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295F0D-EA59-49AF-AE67-94754A71712E}"/>
                </a:ext>
              </a:extLst>
            </p:cNvPr>
            <p:cNvSpPr txBox="1"/>
            <p:nvPr/>
          </p:nvSpPr>
          <p:spPr>
            <a:xfrm>
              <a:off x="2916163" y="2830238"/>
              <a:ext cx="2392341" cy="646331"/>
            </a:xfrm>
            <a:prstGeom prst="rect">
              <a:avLst/>
            </a:prstGeom>
            <a:noFill/>
          </p:spPr>
          <p:txBody>
            <a:bodyPr wrap="square" rtlCol="0">
              <a:spAutoFit/>
            </a:bodyPr>
            <a:lstStyle/>
            <a:p>
              <a:r>
                <a:rPr lang="en-US" sz="3600" b="1" dirty="0">
                  <a:solidFill>
                    <a:srgbClr val="660033"/>
                  </a:solidFill>
                </a:rPr>
                <a:t>Your Grief</a:t>
              </a:r>
            </a:p>
          </p:txBody>
        </p:sp>
        <p:cxnSp>
          <p:nvCxnSpPr>
            <p:cNvPr id="13" name="Straight Arrow Connector 12">
              <a:extLst>
                <a:ext uri="{FF2B5EF4-FFF2-40B4-BE49-F238E27FC236}">
                  <a16:creationId xmlns:a16="http://schemas.microsoft.com/office/drawing/2014/main" id="{55239AD0-41E2-4A64-974F-8E6D006CE787}"/>
                </a:ext>
              </a:extLst>
            </p:cNvPr>
            <p:cNvCxnSpPr>
              <a:cxnSpLocks/>
            </p:cNvCxnSpPr>
            <p:nvPr/>
          </p:nvCxnSpPr>
          <p:spPr>
            <a:xfrm flipV="1">
              <a:off x="4338770" y="453652"/>
              <a:ext cx="0" cy="2438856"/>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5A631-6471-4E4A-B2AE-6D84234E8A55}"/>
                </a:ext>
              </a:extLst>
            </p:cNvPr>
            <p:cNvCxnSpPr>
              <a:cxnSpLocks/>
            </p:cNvCxnSpPr>
            <p:nvPr/>
          </p:nvCxnSpPr>
          <p:spPr>
            <a:xfrm>
              <a:off x="4338770" y="3415728"/>
              <a:ext cx="0" cy="2988620"/>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50443F8-1390-4164-826A-EF9F4EF16B87}"/>
              </a:ext>
            </a:extLst>
          </p:cNvPr>
          <p:cNvGrpSpPr/>
          <p:nvPr/>
        </p:nvGrpSpPr>
        <p:grpSpPr>
          <a:xfrm>
            <a:off x="4190506" y="406632"/>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6641434" y="414704"/>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9449477" y="436607"/>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34E55962-0C84-4A63-A3E8-5105A96E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846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0" name="Picture 9">
            <a:extLst>
              <a:ext uri="{FF2B5EF4-FFF2-40B4-BE49-F238E27FC236}">
                <a16:creationId xmlns:a16="http://schemas.microsoft.com/office/drawing/2014/main" id="{0BF854B9-A581-4356-8C6F-BC1E1B36F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666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4861" y="558752"/>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5995" y="2195727"/>
            <a:ext cx="1210314" cy="1210314"/>
          </a:xfrm>
          <a:prstGeom prst="rect">
            <a:avLst/>
          </a:prstGeom>
        </p:spPr>
      </p:pic>
      <p:grpSp>
        <p:nvGrpSpPr>
          <p:cNvPr id="11" name="Group 10">
            <a:extLst>
              <a:ext uri="{FF2B5EF4-FFF2-40B4-BE49-F238E27FC236}">
                <a16:creationId xmlns:a16="http://schemas.microsoft.com/office/drawing/2014/main" id="{18EA7336-BD9E-4341-B86A-D0A6CC126109}"/>
              </a:ext>
            </a:extLst>
          </p:cNvPr>
          <p:cNvGrpSpPr/>
          <p:nvPr/>
        </p:nvGrpSpPr>
        <p:grpSpPr>
          <a:xfrm>
            <a:off x="7596874" y="616208"/>
            <a:ext cx="1491652" cy="5810586"/>
            <a:chOff x="9516370" y="427976"/>
            <a:chExt cx="1491652" cy="5810586"/>
          </a:xfrm>
        </p:grpSpPr>
        <p:pic>
          <p:nvPicPr>
            <p:cNvPr id="16" name="Picture 2" descr="Person people clipart 2 image">
              <a:extLst>
                <a:ext uri="{FF2B5EF4-FFF2-40B4-BE49-F238E27FC236}">
                  <a16:creationId xmlns:a16="http://schemas.microsoft.com/office/drawing/2014/main" id="{91ADB562-F52C-4FB9-9DB3-16A2051D1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98D279B-22D7-47F5-ABC2-6E44C5979759}"/>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quals 2">
            <a:extLst>
              <a:ext uri="{FF2B5EF4-FFF2-40B4-BE49-F238E27FC236}">
                <a16:creationId xmlns:a16="http://schemas.microsoft.com/office/drawing/2014/main" id="{957BB1D2-3006-4DD2-A2F8-B931D531ABC6}"/>
              </a:ext>
            </a:extLst>
          </p:cNvPr>
          <p:cNvSpPr/>
          <p:nvPr/>
        </p:nvSpPr>
        <p:spPr>
          <a:xfrm>
            <a:off x="6513095" y="2494667"/>
            <a:ext cx="859875" cy="42499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2447A524-6B27-4BA1-B6EF-EBD54F62D8E4}"/>
              </a:ext>
            </a:extLst>
          </p:cNvPr>
          <p:cNvSpPr txBox="1"/>
          <p:nvPr/>
        </p:nvSpPr>
        <p:spPr>
          <a:xfrm>
            <a:off x="9312430" y="2448611"/>
            <a:ext cx="2041370" cy="461665"/>
          </a:xfrm>
          <a:prstGeom prst="rect">
            <a:avLst/>
          </a:prstGeom>
          <a:solidFill>
            <a:srgbClr val="778436"/>
          </a:solidFill>
        </p:spPr>
        <p:txBody>
          <a:bodyPr wrap="square">
            <a:spAutoFit/>
          </a:bodyPr>
          <a:lstStyle/>
          <a:p>
            <a:pPr algn="ctr"/>
            <a:r>
              <a:rPr lang="en-US" sz="2400" b="1" dirty="0">
                <a:solidFill>
                  <a:schemeClr val="bg1"/>
                </a:solidFill>
              </a:rPr>
              <a:t>Hidden Grief</a:t>
            </a:r>
            <a:endParaRPr lang="en-US" sz="2400" dirty="0">
              <a:solidFill>
                <a:schemeClr val="bg1"/>
              </a:solidFill>
            </a:endParaRPr>
          </a:p>
        </p:txBody>
      </p:sp>
      <p:sp>
        <p:nvSpPr>
          <p:cNvPr id="19" name="TextBox 18">
            <a:extLst>
              <a:ext uri="{FF2B5EF4-FFF2-40B4-BE49-F238E27FC236}">
                <a16:creationId xmlns:a16="http://schemas.microsoft.com/office/drawing/2014/main" id="{0D3E8EA2-CECB-4F33-A725-FEA2FE2FD7A8}"/>
              </a:ext>
            </a:extLst>
          </p:cNvPr>
          <p:cNvSpPr txBox="1"/>
          <p:nvPr/>
        </p:nvSpPr>
        <p:spPr>
          <a:xfrm>
            <a:off x="9191314" y="2947249"/>
            <a:ext cx="2604585" cy="120032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660033"/>
                </a:solidFill>
              </a:rPr>
              <a:t>Prolonged Anger</a:t>
            </a:r>
          </a:p>
          <a:p>
            <a:pPr marL="285750" indent="-285750">
              <a:buFont typeface="Arial" panose="020B0604020202020204" pitchFamily="34" charset="0"/>
              <a:buChar char="•"/>
            </a:pPr>
            <a:r>
              <a:rPr lang="en-US" sz="2400" dirty="0">
                <a:solidFill>
                  <a:srgbClr val="660033"/>
                </a:solidFill>
              </a:rPr>
              <a:t>Victim Mentality</a:t>
            </a:r>
          </a:p>
          <a:p>
            <a:pPr marL="285750" indent="-285750">
              <a:buFont typeface="Arial" panose="020B0604020202020204" pitchFamily="34" charset="0"/>
              <a:buChar char="•"/>
            </a:pPr>
            <a:r>
              <a:rPr lang="en-US" sz="2400" dirty="0">
                <a:solidFill>
                  <a:srgbClr val="660033"/>
                </a:solidFill>
              </a:rPr>
              <a:t>Hopelessness</a:t>
            </a:r>
          </a:p>
        </p:txBody>
      </p:sp>
      <p:pic>
        <p:nvPicPr>
          <p:cNvPr id="12" name="Picture 11">
            <a:extLst>
              <a:ext uri="{FF2B5EF4-FFF2-40B4-BE49-F238E27FC236}">
                <a16:creationId xmlns:a16="http://schemas.microsoft.com/office/drawing/2014/main" id="{0480F1F3-5449-40A8-9E5A-E5B68FCBF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534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Heart">
            <a:extLst>
              <a:ext uri="{FF2B5EF4-FFF2-40B4-BE49-F238E27FC236}">
                <a16:creationId xmlns:a16="http://schemas.microsoft.com/office/drawing/2014/main" id="{71D6866D-8FAC-44C1-8C42-D35120CA4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5521" y="1678032"/>
            <a:ext cx="4185870" cy="4185870"/>
          </a:xfrm>
          <a:prstGeom prst="rect">
            <a:avLst/>
          </a:prstGeom>
        </p:spPr>
      </p:pic>
      <p:sp>
        <p:nvSpPr>
          <p:cNvPr id="16" name="Rectangle 15">
            <a:extLst>
              <a:ext uri="{FF2B5EF4-FFF2-40B4-BE49-F238E27FC236}">
                <a16:creationId xmlns:a16="http://schemas.microsoft.com/office/drawing/2014/main" id="{882498B4-B672-451B-9EFE-5E1059407BD5}"/>
              </a:ext>
            </a:extLst>
          </p:cNvPr>
          <p:cNvSpPr/>
          <p:nvPr/>
        </p:nvSpPr>
        <p:spPr>
          <a:xfrm>
            <a:off x="4913847" y="242492"/>
            <a:ext cx="2364305" cy="6183567"/>
          </a:xfrm>
          <a:prstGeom prst="rect">
            <a:avLst/>
          </a:prstGeom>
          <a:solidFill>
            <a:schemeClr val="accent2">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4875234" y="2428406"/>
            <a:ext cx="3057422" cy="939749"/>
          </a:xfrm>
        </p:spPr>
        <p:txBody>
          <a:bodyPr>
            <a:normAutofit fontScale="90000"/>
          </a:bodyPr>
          <a:lstStyle/>
          <a:p>
            <a:r>
              <a:rPr lang="en-US" b="1" dirty="0">
                <a:solidFill>
                  <a:schemeClr val="bg1"/>
                </a:solidFill>
              </a:rPr>
              <a:t>Hidden or Unresolved Grief</a:t>
            </a:r>
          </a:p>
        </p:txBody>
      </p:sp>
      <p:sp>
        <p:nvSpPr>
          <p:cNvPr id="7" name="TextBox 6">
            <a:extLst>
              <a:ext uri="{FF2B5EF4-FFF2-40B4-BE49-F238E27FC236}">
                <a16:creationId xmlns:a16="http://schemas.microsoft.com/office/drawing/2014/main" id="{5176A6D2-0D05-4E4F-930F-EACC3D9A49AD}"/>
              </a:ext>
            </a:extLst>
          </p:cNvPr>
          <p:cNvSpPr txBox="1"/>
          <p:nvPr/>
        </p:nvSpPr>
        <p:spPr>
          <a:xfrm>
            <a:off x="8459146" y="3008543"/>
            <a:ext cx="2398619" cy="1384995"/>
          </a:xfrm>
          <a:prstGeom prst="rect">
            <a:avLst/>
          </a:prstGeom>
          <a:noFill/>
        </p:spPr>
        <p:txBody>
          <a:bodyPr wrap="square" rtlCol="0">
            <a:spAutoFit/>
          </a:bodyPr>
          <a:lstStyle/>
          <a:p>
            <a:pPr algn="ctr"/>
            <a:r>
              <a:rPr lang="en-US" sz="2800" dirty="0">
                <a:solidFill>
                  <a:schemeClr val="bg1"/>
                </a:solidFill>
              </a:rPr>
              <a:t>Happiness</a:t>
            </a:r>
          </a:p>
          <a:p>
            <a:pPr algn="ctr"/>
            <a:r>
              <a:rPr lang="en-US" sz="2800" dirty="0">
                <a:solidFill>
                  <a:schemeClr val="bg1"/>
                </a:solidFill>
              </a:rPr>
              <a:t>Goals &amp; Desires</a:t>
            </a:r>
          </a:p>
        </p:txBody>
      </p:sp>
      <p:pic>
        <p:nvPicPr>
          <p:cNvPr id="15" name="Picture 2" descr="Person people clipart 2 image">
            <a:extLst>
              <a:ext uri="{FF2B5EF4-FFF2-40B4-BE49-F238E27FC236}">
                <a16:creationId xmlns:a16="http://schemas.microsoft.com/office/drawing/2014/main" id="{7FECB24A-27B2-40C2-AC2B-DCA2195F3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170" y="615473"/>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B319431-E277-4296-9B16-05986995F0ED}"/>
              </a:ext>
            </a:extLst>
          </p:cNvPr>
          <p:cNvSpPr/>
          <p:nvPr/>
        </p:nvSpPr>
        <p:spPr>
          <a:xfrm>
            <a:off x="1932097" y="2493932"/>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B2FA0D-C5CE-46AB-AB6E-CB79C55AD85B}"/>
              </a:ext>
            </a:extLst>
          </p:cNvPr>
          <p:cNvSpPr txBox="1"/>
          <p:nvPr/>
        </p:nvSpPr>
        <p:spPr>
          <a:xfrm>
            <a:off x="1882140" y="2684904"/>
            <a:ext cx="1116997" cy="523220"/>
          </a:xfrm>
          <a:prstGeom prst="rect">
            <a:avLst/>
          </a:prstGeom>
          <a:noFill/>
        </p:spPr>
        <p:txBody>
          <a:bodyPr wrap="square" rtlCol="0">
            <a:spAutoFit/>
          </a:bodyPr>
          <a:lstStyle/>
          <a:p>
            <a:r>
              <a:rPr lang="en-US" sz="2800" b="1" dirty="0">
                <a:solidFill>
                  <a:schemeClr val="bg1"/>
                </a:solidFill>
              </a:rPr>
              <a:t>Grief</a:t>
            </a:r>
          </a:p>
        </p:txBody>
      </p:sp>
      <p:cxnSp>
        <p:nvCxnSpPr>
          <p:cNvPr id="21" name="Straight Arrow Connector 20">
            <a:extLst>
              <a:ext uri="{FF2B5EF4-FFF2-40B4-BE49-F238E27FC236}">
                <a16:creationId xmlns:a16="http://schemas.microsoft.com/office/drawing/2014/main" id="{E8CAF2C3-8468-4EE7-B686-19C778A80155}"/>
              </a:ext>
            </a:extLst>
          </p:cNvPr>
          <p:cNvCxnSpPr>
            <a:cxnSpLocks/>
            <a:stCxn id="20" idx="3"/>
            <a:endCxn id="2" idx="1"/>
          </p:cNvCxnSpPr>
          <p:nvPr/>
        </p:nvCxnSpPr>
        <p:spPr>
          <a:xfrm flipV="1">
            <a:off x="2999137" y="2898281"/>
            <a:ext cx="1876097" cy="48233"/>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21B078D-F9A1-4C57-9C78-6E89FDFED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7578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Personal Stories Timeline</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creating your timeline?</a:t>
            </a:r>
          </a:p>
          <a:p>
            <a:r>
              <a:rPr lang="en-US" dirty="0">
                <a:solidFill>
                  <a:srgbClr val="672C57"/>
                </a:solidFill>
              </a:rPr>
              <a:t>What did you learn about yourself and your life experience from creating your timeline?</a:t>
            </a:r>
          </a:p>
          <a:p>
            <a:r>
              <a:rPr lang="en-US" dirty="0">
                <a:solidFill>
                  <a:srgbClr val="672C57"/>
                </a:solidFill>
              </a:rPr>
              <a:t>What value did you gain from creating your timeline?</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525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838200" y="824452"/>
            <a:ext cx="7024413" cy="939749"/>
          </a:xfrm>
        </p:spPr>
        <p:txBody>
          <a:bodyPr>
            <a:noAutofit/>
          </a:bodyPr>
          <a:lstStyle/>
          <a:p>
            <a:r>
              <a:rPr lang="en-US" b="1" dirty="0">
                <a:solidFill>
                  <a:srgbClr val="660033"/>
                </a:solidFill>
              </a:rPr>
              <a:t>Level 1:</a:t>
            </a:r>
            <a:br>
              <a:rPr lang="en-US" b="1" dirty="0">
                <a:solidFill>
                  <a:srgbClr val="660033"/>
                </a:solidFill>
              </a:rPr>
            </a:br>
            <a:r>
              <a:rPr lang="en-US" b="1" dirty="0">
                <a:solidFill>
                  <a:srgbClr val="660033"/>
                </a:solidFill>
              </a:rPr>
              <a:t>Resolved Grief</a:t>
            </a:r>
          </a:p>
        </p:txBody>
      </p:sp>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A00462-2E17-46AB-9C56-2F3BA39DCD74}"/>
              </a:ext>
            </a:extLst>
          </p:cNvPr>
          <p:cNvSpPr txBox="1"/>
          <p:nvPr/>
        </p:nvSpPr>
        <p:spPr>
          <a:xfrm>
            <a:off x="7315326" y="1060623"/>
            <a:ext cx="4644130" cy="4955203"/>
          </a:xfrm>
          <a:prstGeom prst="rect">
            <a:avLst/>
          </a:prstGeom>
          <a:noFill/>
        </p:spPr>
        <p:txBody>
          <a:bodyPr wrap="square" rtlCol="0">
            <a:spAutoFit/>
          </a:bodyPr>
          <a:lstStyle/>
          <a:p>
            <a:r>
              <a:rPr lang="en-US" sz="3200" b="1" dirty="0">
                <a:solidFill>
                  <a:srgbClr val="660033"/>
                </a:solidFill>
              </a:rPr>
              <a:t>Behaviors:</a:t>
            </a:r>
          </a:p>
          <a:p>
            <a:pPr marL="285750" indent="-285750">
              <a:buFont typeface="Arial" panose="020B0604020202020204" pitchFamily="34" charset="0"/>
              <a:buChar char="•"/>
            </a:pPr>
            <a:r>
              <a:rPr lang="en-US" sz="3200" dirty="0">
                <a:solidFill>
                  <a:srgbClr val="660033"/>
                </a:solidFill>
              </a:rPr>
              <a:t>Hobbies/Interests</a:t>
            </a:r>
          </a:p>
          <a:p>
            <a:pPr marL="285750" indent="-285750">
              <a:buFont typeface="Arial" panose="020B0604020202020204" pitchFamily="34" charset="0"/>
              <a:buChar char="•"/>
            </a:pPr>
            <a:r>
              <a:rPr lang="en-US" sz="3200" dirty="0">
                <a:solidFill>
                  <a:srgbClr val="660033"/>
                </a:solidFill>
              </a:rPr>
              <a:t>Self Care</a:t>
            </a:r>
          </a:p>
          <a:p>
            <a:pPr marL="285750" indent="-285750">
              <a:buFont typeface="Arial" panose="020B0604020202020204" pitchFamily="34" charset="0"/>
              <a:buChar char="•"/>
            </a:pPr>
            <a:r>
              <a:rPr lang="en-US" sz="3200" dirty="0">
                <a:solidFill>
                  <a:srgbClr val="660033"/>
                </a:solidFill>
              </a:rPr>
              <a:t>Comfortable Talking about Your Loss</a:t>
            </a:r>
          </a:p>
          <a:p>
            <a:pPr marL="285750" indent="-285750">
              <a:buFont typeface="Arial" panose="020B0604020202020204" pitchFamily="34" charset="0"/>
              <a:buChar char="•"/>
            </a:pPr>
            <a:r>
              <a:rPr lang="en-US" sz="3200" dirty="0">
                <a:solidFill>
                  <a:srgbClr val="660033"/>
                </a:solidFill>
              </a:rPr>
              <a:t>Social</a:t>
            </a:r>
          </a:p>
          <a:p>
            <a:pPr marL="285750" indent="-285750">
              <a:buFont typeface="Arial" panose="020B0604020202020204" pitchFamily="34" charset="0"/>
              <a:buChar char="•"/>
            </a:pPr>
            <a:r>
              <a:rPr lang="en-US" sz="3200" dirty="0">
                <a:solidFill>
                  <a:srgbClr val="660033"/>
                </a:solidFill>
              </a:rPr>
              <a:t>Build Relationships</a:t>
            </a:r>
          </a:p>
          <a:p>
            <a:pPr marL="285750" indent="-285750">
              <a:buFont typeface="Arial" panose="020B0604020202020204" pitchFamily="34" charset="0"/>
              <a:buChar char="•"/>
            </a:pPr>
            <a:r>
              <a:rPr lang="en-US" sz="3200" dirty="0">
                <a:solidFill>
                  <a:srgbClr val="660033"/>
                </a:solidFill>
              </a:rPr>
              <a:t>Live a Full Life with a Full Range of Emotions</a:t>
            </a:r>
          </a:p>
          <a:p>
            <a:pPr marL="285750" indent="-285750">
              <a:buFont typeface="Arial" panose="020B0604020202020204" pitchFamily="34" charset="0"/>
              <a:buChar char="•"/>
            </a:pPr>
            <a:endParaRPr lang="en-US" sz="2800" dirty="0">
              <a:solidFill>
                <a:srgbClr val="660033"/>
              </a:solidFill>
            </a:endParaRPr>
          </a:p>
        </p:txBody>
      </p:sp>
      <p:sp>
        <p:nvSpPr>
          <p:cNvPr id="3" name="Rectangle 2">
            <a:extLst>
              <a:ext uri="{FF2B5EF4-FFF2-40B4-BE49-F238E27FC236}">
                <a16:creationId xmlns:a16="http://schemas.microsoft.com/office/drawing/2014/main" id="{6EB3F86D-AD64-45C9-8BC9-7D8A1EFE77FD}"/>
              </a:ext>
            </a:extLst>
          </p:cNvPr>
          <p:cNvSpPr/>
          <p:nvPr/>
        </p:nvSpPr>
        <p:spPr>
          <a:xfrm>
            <a:off x="1158576" y="3157212"/>
            <a:ext cx="3740495" cy="2062103"/>
          </a:xfrm>
          <a:prstGeom prst="rect">
            <a:avLst/>
          </a:prstGeom>
        </p:spPr>
        <p:txBody>
          <a:bodyPr wrap="square">
            <a:spAutoFit/>
          </a:bodyPr>
          <a:lstStyle/>
          <a:p>
            <a:r>
              <a:rPr lang="en-US" sz="3200" b="1" dirty="0">
                <a:solidFill>
                  <a:srgbClr val="660033"/>
                </a:solidFill>
              </a:rPr>
              <a:t>Common Emotions:</a:t>
            </a:r>
          </a:p>
          <a:p>
            <a:pPr marL="285750" indent="-285750">
              <a:buFont typeface="Arial" panose="020B0604020202020204" pitchFamily="34" charset="0"/>
              <a:buChar char="•"/>
            </a:pPr>
            <a:r>
              <a:rPr lang="en-US" sz="3200" dirty="0">
                <a:solidFill>
                  <a:srgbClr val="660033"/>
                </a:solidFill>
              </a:rPr>
              <a:t>Happiness</a:t>
            </a:r>
          </a:p>
          <a:p>
            <a:pPr marL="285750" indent="-285750">
              <a:buFont typeface="Arial" panose="020B0604020202020204" pitchFamily="34" charset="0"/>
              <a:buChar char="•"/>
            </a:pPr>
            <a:r>
              <a:rPr lang="en-US" sz="3200" dirty="0">
                <a:solidFill>
                  <a:srgbClr val="660033"/>
                </a:solidFill>
              </a:rPr>
              <a:t>Purpose</a:t>
            </a:r>
          </a:p>
          <a:p>
            <a:pPr marL="285750" indent="-285750">
              <a:buFont typeface="Arial" panose="020B0604020202020204" pitchFamily="34" charset="0"/>
              <a:buChar char="•"/>
            </a:pPr>
            <a:r>
              <a:rPr lang="en-US" sz="3200" dirty="0">
                <a:solidFill>
                  <a:srgbClr val="660033"/>
                </a:solidFill>
              </a:rPr>
              <a:t>Occasional sadness</a:t>
            </a:r>
          </a:p>
        </p:txBody>
      </p:sp>
      <p:pic>
        <p:nvPicPr>
          <p:cNvPr id="12" name="Graphic 11" descr="Heart">
            <a:extLst>
              <a:ext uri="{FF2B5EF4-FFF2-40B4-BE49-F238E27FC236}">
                <a16:creationId xmlns:a16="http://schemas.microsoft.com/office/drawing/2014/main" id="{4C4CF4D2-4F06-4190-BDCF-1F3F453D06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3669" y="1764201"/>
            <a:ext cx="914400" cy="914400"/>
          </a:xfrm>
          <a:prstGeom prst="rect">
            <a:avLst/>
          </a:prstGeom>
        </p:spPr>
      </p:pic>
      <p:pic>
        <p:nvPicPr>
          <p:cNvPr id="8" name="Picture 7">
            <a:extLst>
              <a:ext uri="{FF2B5EF4-FFF2-40B4-BE49-F238E27FC236}">
                <a16:creationId xmlns:a16="http://schemas.microsoft.com/office/drawing/2014/main" id="{B13EE0C0-ABD6-486E-88F3-EE43D4AA0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4491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385397" y="380832"/>
            <a:ext cx="2131916" cy="5950696"/>
            <a:chOff x="4575593" y="453652"/>
            <a:chExt cx="213191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50443F8-1390-4164-826A-EF9F4EF16B87}"/>
              </a:ext>
            </a:extLst>
          </p:cNvPr>
          <p:cNvGrpSpPr/>
          <p:nvPr/>
        </p:nvGrpSpPr>
        <p:grpSpPr>
          <a:xfrm>
            <a:off x="2830240" y="429543"/>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5281168" y="437615"/>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8089211" y="459518"/>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2" descr="Person people clipart 2 image">
            <a:extLst>
              <a:ext uri="{FF2B5EF4-FFF2-40B4-BE49-F238E27FC236}">
                <a16:creationId xmlns:a16="http://schemas.microsoft.com/office/drawing/2014/main" id="{9C2C6C27-48B2-41A6-8673-AA9FA3162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446" y="459518"/>
            <a:ext cx="1491652" cy="581058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Heart">
            <a:extLst>
              <a:ext uri="{FF2B5EF4-FFF2-40B4-BE49-F238E27FC236}">
                <a16:creationId xmlns:a16="http://schemas.microsoft.com/office/drawing/2014/main" id="{97EC19E1-9B98-4877-B488-5699BC7FDD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7372" y="1669479"/>
            <a:ext cx="914400" cy="914400"/>
          </a:xfrm>
          <a:prstGeom prst="rect">
            <a:avLst/>
          </a:prstGeom>
        </p:spPr>
      </p:pic>
    </p:spTree>
    <p:extLst>
      <p:ext uri="{BB962C8B-B14F-4D97-AF65-F5344CB8AC3E}">
        <p14:creationId xmlns:p14="http://schemas.microsoft.com/office/powerpoint/2010/main" val="24996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336445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19410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8FEC1171-CAFA-4A5D-909C-611B61143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858199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39142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5252F635-200E-469C-A950-BA5F0604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453601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37B754FA-9792-4FF3-8CB3-9F19AC199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9482998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736552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otional and Psychological Trauma - HelpGuide.org">
            <a:extLst>
              <a:ext uri="{FF2B5EF4-FFF2-40B4-BE49-F238E27FC236}">
                <a16:creationId xmlns:a16="http://schemas.microsoft.com/office/drawing/2014/main" id="{DF2C5982-5DA7-4965-AEFB-A7C584CF9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38175E-FE04-4564-9BEA-14E1C292B753}"/>
              </a:ext>
            </a:extLst>
          </p:cNvPr>
          <p:cNvSpPr txBox="1"/>
          <p:nvPr/>
        </p:nvSpPr>
        <p:spPr>
          <a:xfrm>
            <a:off x="306131" y="1318043"/>
            <a:ext cx="5494034" cy="2123658"/>
          </a:xfrm>
          <a:prstGeom prst="rect">
            <a:avLst/>
          </a:prstGeom>
          <a:noFill/>
        </p:spPr>
        <p:txBody>
          <a:bodyPr wrap="square" rtlCol="0">
            <a:spAutoFit/>
          </a:bodyPr>
          <a:lstStyle/>
          <a:p>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 deeply distressing or disturbing experience</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physical injury</a:t>
            </a:r>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t>
            </a:r>
          </a:p>
        </p:txBody>
      </p:sp>
      <p:pic>
        <p:nvPicPr>
          <p:cNvPr id="7" name="Picture 6">
            <a:extLst>
              <a:ext uri="{FF2B5EF4-FFF2-40B4-BE49-F238E27FC236}">
                <a16:creationId xmlns:a16="http://schemas.microsoft.com/office/drawing/2014/main" id="{240A2117-B01C-4D5A-AD7D-FB586E6EA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192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577629" y="1641927"/>
            <a:ext cx="4783265" cy="1569660"/>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Expanded definition: </a:t>
            </a:r>
          </a:p>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is anything that causes someone to feel less than, small, unworthy or unlovable.</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459CE82-0089-48CA-8F67-86963F189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796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756924" y="1644148"/>
            <a:ext cx="4304125" cy="2308324"/>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When someone practices thoughts that they’re not good enough, less than or aren’t lovable, they suppress their life force energy and their ability to heal.</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2AD079F-EAC6-4A2E-841F-D2767ACDF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11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Relationship Memories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creating your graph/map?</a:t>
            </a:r>
          </a:p>
          <a:p>
            <a:r>
              <a:rPr lang="en-US" dirty="0">
                <a:solidFill>
                  <a:srgbClr val="672C57"/>
                </a:solidFill>
              </a:rPr>
              <a:t>What did you learn about yourself and your life experience from creating your graph/map?</a:t>
            </a:r>
          </a:p>
          <a:p>
            <a:r>
              <a:rPr lang="en-US" dirty="0">
                <a:solidFill>
                  <a:srgbClr val="672C57"/>
                </a:solidFill>
              </a:rPr>
              <a:t>What value did you gain from creating your graph/map?</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76746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641558" y="874455"/>
            <a:ext cx="7433420" cy="4524315"/>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Unhealed trauma/grief can cause someone to not live out the true expression of who they are.</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Labels and statistics may be holding them back.</a:t>
            </a: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grpSp>
        <p:nvGrpSpPr>
          <p:cNvPr id="2" name="Group 1">
            <a:extLst>
              <a:ext uri="{FF2B5EF4-FFF2-40B4-BE49-F238E27FC236}">
                <a16:creationId xmlns:a16="http://schemas.microsoft.com/office/drawing/2014/main" id="{FAFE1CFF-1570-4E92-BAFE-6F035A463E67}"/>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CB2AB750-BD3E-4325-8E85-CCC690F36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AE24AD0-9B29-4745-8622-BB07EC3C4FE2}"/>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9EA0EAC-94AA-46DB-A0BC-ACAD164A3A6E}"/>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1" name="Picture 10">
            <a:extLst>
              <a:ext uri="{FF2B5EF4-FFF2-40B4-BE49-F238E27FC236}">
                <a16:creationId xmlns:a16="http://schemas.microsoft.com/office/drawing/2014/main" id="{F7E20D41-301B-4E9C-B12C-07CEDF74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674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291721" y="680585"/>
            <a:ext cx="9608557" cy="6247864"/>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Grief Recovery Handbook…</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-defines trauma as ongoing mistreatment or abuse that a person may experience</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-or the impact of a singular event</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-suggests that labeling losses as Trauma and PTSD moves you away from recovery.</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pic>
        <p:nvPicPr>
          <p:cNvPr id="7" name="Picture 6">
            <a:extLst>
              <a:ext uri="{FF2B5EF4-FFF2-40B4-BE49-F238E27FC236}">
                <a16:creationId xmlns:a16="http://schemas.microsoft.com/office/drawing/2014/main" id="{DA1FD48B-5E07-4278-B1E5-03EF5745A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914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253997" y="954651"/>
            <a:ext cx="8275067" cy="4031873"/>
          </a:xfrm>
          <a:prstGeom prst="rect">
            <a:avLst/>
          </a:prstGeom>
          <a:noFill/>
        </p:spPr>
        <p:txBody>
          <a:bodyPr wrap="square" rtlCol="0">
            <a:spAutoFit/>
          </a:bodyPr>
          <a:lstStyle/>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Identifying the loss so that it can be worked on moves them toward healing.</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What is the loss?</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trust</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safety</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control</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value</a:t>
            </a:r>
          </a:p>
        </p:txBody>
      </p:sp>
      <p:grpSp>
        <p:nvGrpSpPr>
          <p:cNvPr id="5" name="Group 4">
            <a:extLst>
              <a:ext uri="{FF2B5EF4-FFF2-40B4-BE49-F238E27FC236}">
                <a16:creationId xmlns:a16="http://schemas.microsoft.com/office/drawing/2014/main" id="{374D2831-EE95-4D6C-B88A-2369444137D0}"/>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2E74368D-2315-48F4-8AD8-6730C4A0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6E421F7-EEB0-40FA-81F8-FCF31E3BBAD9}"/>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AE3800E-5C21-4D91-A55E-FF7A0D1DBE17}"/>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2" name="Picture 11">
            <a:extLst>
              <a:ext uri="{FF2B5EF4-FFF2-40B4-BE49-F238E27FC236}">
                <a16:creationId xmlns:a16="http://schemas.microsoft.com/office/drawing/2014/main" id="{9295D920-EBBF-471E-ACF9-7083648CA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77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804D08A-0CCA-4FEE-B426-94A3A1D685C5}"/>
              </a:ext>
            </a:extLst>
          </p:cNvPr>
          <p:cNvGrpSpPr/>
          <p:nvPr/>
        </p:nvGrpSpPr>
        <p:grpSpPr>
          <a:xfrm>
            <a:off x="3882189" y="2518611"/>
            <a:ext cx="4427621" cy="3546515"/>
            <a:chOff x="3882189" y="2518611"/>
            <a:chExt cx="4427621" cy="3546515"/>
          </a:xfrm>
        </p:grpSpPr>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4291868"/>
              <a:ext cx="2743200" cy="830997"/>
            </a:xfrm>
            <a:prstGeom prst="rect">
              <a:avLst/>
            </a:prstGeom>
            <a:noFill/>
          </p:spPr>
          <p:txBody>
            <a:bodyPr wrap="square" rtlCol="0">
              <a:spAutoFit/>
            </a:bodyPr>
            <a:lstStyle/>
            <a:p>
              <a:pPr algn="ctr"/>
              <a:r>
                <a:rPr lang="en-US" sz="4800" dirty="0">
                  <a:solidFill>
                    <a:schemeClr val="bg1"/>
                  </a:solidFill>
                </a:rPr>
                <a:t>Grief</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FBA2EB8C-0682-4D13-A39B-EED010F6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868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DB91DB-2F2F-4484-AE0E-052F4E7E4E9E}"/>
              </a:ext>
            </a:extLst>
          </p:cNvPr>
          <p:cNvSpPr txBox="1"/>
          <p:nvPr/>
        </p:nvSpPr>
        <p:spPr>
          <a:xfrm>
            <a:off x="3048000" y="1182231"/>
            <a:ext cx="6096000" cy="3416320"/>
          </a:xfrm>
          <a:prstGeom prst="rect">
            <a:avLst/>
          </a:prstGeom>
          <a:noFill/>
        </p:spPr>
        <p:txBody>
          <a:bodyPr wrap="square">
            <a:spAutoFit/>
          </a:bodyPr>
          <a:lstStyle/>
          <a:p>
            <a:r>
              <a:rPr lang="en-US" sz="3600" dirty="0">
                <a:solidFill>
                  <a:srgbClr val="7E8B43"/>
                </a:solidFill>
              </a:rPr>
              <a:t>The problem isn’t grief. </a:t>
            </a:r>
          </a:p>
          <a:p>
            <a:r>
              <a:rPr lang="en-US" sz="3600" dirty="0">
                <a:solidFill>
                  <a:srgbClr val="7E8B43"/>
                </a:solidFill>
              </a:rPr>
              <a:t>Grief is the solution. </a:t>
            </a:r>
          </a:p>
          <a:p>
            <a:endParaRPr lang="en-US" sz="3600" dirty="0">
              <a:solidFill>
                <a:srgbClr val="7E8B43"/>
              </a:solidFill>
            </a:endParaRPr>
          </a:p>
          <a:p>
            <a:r>
              <a:rPr lang="en-US" sz="3600" dirty="0">
                <a:solidFill>
                  <a:srgbClr val="7E8B43"/>
                </a:solidFill>
              </a:rPr>
              <a:t>The problem is the misunderstanding and  judgment of grief</a:t>
            </a:r>
            <a:r>
              <a:rPr lang="en-US" sz="3200" dirty="0">
                <a:solidFill>
                  <a:srgbClr val="7E8B43"/>
                </a:solidFill>
              </a:rPr>
              <a:t>.</a:t>
            </a:r>
          </a:p>
        </p:txBody>
      </p:sp>
      <p:pic>
        <p:nvPicPr>
          <p:cNvPr id="4" name="Picture 3">
            <a:extLst>
              <a:ext uri="{FF2B5EF4-FFF2-40B4-BE49-F238E27FC236}">
                <a16:creationId xmlns:a16="http://schemas.microsoft.com/office/drawing/2014/main" id="{BABF5407-59F3-4F9E-BBC1-A2D85AEDE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351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8109-4EE9-4D76-9C2F-CF27E5E89F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FC8D27-36A3-4910-92F1-53A17A9A7011}"/>
              </a:ext>
            </a:extLst>
          </p:cNvPr>
          <p:cNvSpPr>
            <a:spLocks noGrp="1"/>
          </p:cNvSpPr>
          <p:nvPr>
            <p:ph idx="1"/>
          </p:nvPr>
        </p:nvSpPr>
        <p:spPr/>
        <p:txBody>
          <a:bodyPr/>
          <a:lstStyle/>
          <a:p>
            <a:endParaRPr lang="en-US"/>
          </a:p>
        </p:txBody>
      </p:sp>
      <p:pic>
        <p:nvPicPr>
          <p:cNvPr id="1026" name="Picture 2" descr="Toddler Ball Pit | Ball pit, Kids ball pit, Kids playroom">
            <a:extLst>
              <a:ext uri="{FF2B5EF4-FFF2-40B4-BE49-F238E27FC236}">
                <a16:creationId xmlns:a16="http://schemas.microsoft.com/office/drawing/2014/main" id="{1EB413FA-A9F0-4913-B4A5-E1702EB6C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28" t="21052" r="16141" b="27238"/>
          <a:stretch/>
        </p:blipFill>
        <p:spPr bwMode="auto">
          <a:xfrm>
            <a:off x="-513346" y="0"/>
            <a:ext cx="1291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3423520"/>
            <a:ext cx="2743200" cy="2554545"/>
          </a:xfrm>
          <a:prstGeom prst="rect">
            <a:avLst/>
          </a:prstGeom>
          <a:noFill/>
        </p:spPr>
        <p:txBody>
          <a:bodyPr wrap="square" rtlCol="0">
            <a:spAutoFit/>
          </a:bodyPr>
          <a:lstStyle/>
          <a:p>
            <a:pPr algn="ctr"/>
            <a:r>
              <a:rPr lang="en-US" sz="4800" dirty="0">
                <a:solidFill>
                  <a:schemeClr val="bg1"/>
                </a:solidFill>
              </a:rPr>
              <a:t>Grief:</a:t>
            </a:r>
          </a:p>
          <a:p>
            <a:pPr algn="ctr"/>
            <a:r>
              <a:rPr lang="en-US" sz="2800" dirty="0">
                <a:solidFill>
                  <a:schemeClr val="bg1"/>
                </a:solidFill>
              </a:rPr>
              <a:t>Guilt </a:t>
            </a:r>
          </a:p>
          <a:p>
            <a:pPr algn="ctr"/>
            <a:r>
              <a:rPr lang="en-US" sz="2800" dirty="0">
                <a:solidFill>
                  <a:schemeClr val="bg1"/>
                </a:solidFill>
              </a:rPr>
              <a:t>Fear  </a:t>
            </a:r>
          </a:p>
          <a:p>
            <a:pPr algn="ctr"/>
            <a:r>
              <a:rPr lang="en-US" sz="2800" dirty="0">
                <a:solidFill>
                  <a:schemeClr val="bg1"/>
                </a:solidFill>
              </a:rPr>
              <a:t>Shame</a:t>
            </a:r>
          </a:p>
          <a:p>
            <a:pPr algn="ctr"/>
            <a:r>
              <a:rPr lang="en-US" sz="2800" dirty="0">
                <a:solidFill>
                  <a:schemeClr val="bg1"/>
                </a:solidFill>
              </a:rPr>
              <a:t>Etc.</a:t>
            </a:r>
            <a:endParaRPr lang="en-US" sz="3600" dirty="0">
              <a:solidFill>
                <a:schemeClr val="bg1"/>
              </a:solidFill>
            </a:endParaRPr>
          </a:p>
        </p:txBody>
      </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BB589B29-0B26-4401-A3FB-D9160D25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1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539915"/>
            <a:ext cx="4427621" cy="1525211"/>
            <a:chOff x="3882189" y="4539915"/>
            <a:chExt cx="4427621" cy="1525211"/>
          </a:xfrm>
        </p:grpSpPr>
        <p:sp>
          <p:nvSpPr>
            <p:cNvPr id="5" name="Cylinder 4">
              <a:extLst>
                <a:ext uri="{FF2B5EF4-FFF2-40B4-BE49-F238E27FC236}">
                  <a16:creationId xmlns:a16="http://schemas.microsoft.com/office/drawing/2014/main" id="{637031FA-05AF-4410-9260-C394A273C55E}"/>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3641557"/>
            <a:ext cx="4427621" cy="1386221"/>
            <a:chOff x="3882189" y="3641557"/>
            <a:chExt cx="4427621" cy="1386221"/>
          </a:xfrm>
        </p:grpSpPr>
        <p:sp>
          <p:nvSpPr>
            <p:cNvPr id="6" name="Cylinder 5">
              <a:extLst>
                <a:ext uri="{FF2B5EF4-FFF2-40B4-BE49-F238E27FC236}">
                  <a16:creationId xmlns:a16="http://schemas.microsoft.com/office/drawing/2014/main" id="{17CF47CC-F53A-4240-88DB-0D2A62A5B6E4}"/>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9" y="2823411"/>
            <a:ext cx="4427621" cy="1325563"/>
            <a:chOff x="3882189" y="2823411"/>
            <a:chExt cx="4427621" cy="1325563"/>
          </a:xfrm>
        </p:grpSpPr>
        <p:sp>
          <p:nvSpPr>
            <p:cNvPr id="7" name="Cylinder 6">
              <a:extLst>
                <a:ext uri="{FF2B5EF4-FFF2-40B4-BE49-F238E27FC236}">
                  <a16:creationId xmlns:a16="http://schemas.microsoft.com/office/drawing/2014/main" id="{267B580C-8F7D-48CA-B68C-6D7DE9156258}"/>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9" y="2381009"/>
            <a:ext cx="4427621" cy="929157"/>
            <a:chOff x="3882189" y="2381009"/>
            <a:chExt cx="4427621" cy="929157"/>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FED28FB0-FB44-4EAE-99EA-F9622C583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29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683723"/>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623457"/>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318466"/>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063251"/>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41A8BC72-4E14-40D4-A271-B70CB370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726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75722" y="2006456"/>
            <a:ext cx="7440556" cy="944871"/>
          </a:xfrm>
          <a:noFill/>
          <a:ln>
            <a:noFill/>
          </a:ln>
          <a:effectLst/>
        </p:spPr>
        <p:txBody>
          <a:bodyPr>
            <a:normAutofit lnSpcReduction="10000"/>
          </a:bodyPr>
          <a:lstStyle/>
          <a:p>
            <a:pPr marL="0" marR="0" indent="0">
              <a:lnSpc>
                <a:spcPct val="107000"/>
              </a:lnSpc>
              <a:spcBef>
                <a:spcPts val="0"/>
              </a:spcBef>
              <a:spcAft>
                <a:spcPts val="0"/>
              </a:spcAft>
              <a:buNone/>
            </a:pPr>
            <a:r>
              <a:rPr lang="en-US" sz="5400" dirty="0">
                <a:solidFill>
                  <a:srgbClr val="7D8A3C"/>
                </a:solidFill>
                <a:latin typeface="Playlist" pitchFamily="50" charset="0"/>
                <a:ea typeface="Calibri" panose="020F0502020204030204" pitchFamily="34" charset="0"/>
                <a:cs typeface="Times New Roman" panose="02020603050405020304" pitchFamily="18" charset="0"/>
              </a:rPr>
              <a:t>Restorative Self Care</a:t>
            </a:r>
          </a:p>
        </p:txBody>
      </p:sp>
      <p:sp>
        <p:nvSpPr>
          <p:cNvPr id="2" name="TextBox 1">
            <a:extLst>
              <a:ext uri="{FF2B5EF4-FFF2-40B4-BE49-F238E27FC236}">
                <a16:creationId xmlns:a16="http://schemas.microsoft.com/office/drawing/2014/main" id="{DEED7259-3D81-489C-9808-44A78039C0DE}"/>
              </a:ext>
            </a:extLst>
          </p:cNvPr>
          <p:cNvSpPr txBox="1"/>
          <p:nvPr/>
        </p:nvSpPr>
        <p:spPr>
          <a:xfrm>
            <a:off x="2979490" y="3029511"/>
            <a:ext cx="6233020" cy="1754326"/>
          </a:xfrm>
          <a:prstGeom prst="rect">
            <a:avLst/>
          </a:prstGeom>
          <a:noFill/>
        </p:spPr>
        <p:txBody>
          <a:bodyPr wrap="square" rtlCol="0">
            <a:spAutoFit/>
          </a:bodyPr>
          <a:lstStyle/>
          <a:p>
            <a:r>
              <a:rPr lang="en-US" b="0" i="0" dirty="0">
                <a:solidFill>
                  <a:srgbClr val="672C57"/>
                </a:solidFill>
                <a:effectLst/>
                <a:latin typeface="Roboto" panose="02000000000000000000" pitchFamily="2" charset="0"/>
              </a:rPr>
              <a:t>Restorative - having the ability to restore health, strength, or a feeling of well-being</a:t>
            </a:r>
          </a:p>
          <a:p>
            <a:endParaRPr lang="en-US" dirty="0">
              <a:solidFill>
                <a:srgbClr val="672C57"/>
              </a:solidFill>
              <a:latin typeface="Roboto" panose="02000000000000000000" pitchFamily="2" charset="0"/>
            </a:endParaRPr>
          </a:p>
          <a:p>
            <a:r>
              <a:rPr lang="en-US" dirty="0">
                <a:solidFill>
                  <a:srgbClr val="672C57"/>
                </a:solidFill>
                <a:latin typeface="Roboto" panose="02000000000000000000" pitchFamily="2" charset="0"/>
              </a:rPr>
              <a:t>Restorative self care is care for the self that has the ability to restore (repair) health, strength and a feeling of well-being</a:t>
            </a:r>
            <a:endParaRPr lang="en-US" dirty="0">
              <a:solidFill>
                <a:srgbClr val="672C57"/>
              </a:solidFill>
            </a:endParaRPr>
          </a:p>
        </p:txBody>
      </p:sp>
      <p:pic>
        <p:nvPicPr>
          <p:cNvPr id="5" name="Picture 4">
            <a:extLst>
              <a:ext uri="{FF2B5EF4-FFF2-40B4-BE49-F238E27FC236}">
                <a16:creationId xmlns:a16="http://schemas.microsoft.com/office/drawing/2014/main" id="{F2510A01-21F7-4C03-B85C-08AA75E4F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088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Coaching Timeline &amp;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pPr marL="0" indent="0">
              <a:buNone/>
            </a:pPr>
            <a:r>
              <a:rPr lang="en-US" dirty="0">
                <a:solidFill>
                  <a:srgbClr val="672C57"/>
                </a:solidFill>
              </a:rPr>
              <a:t>Before/During their share:</a:t>
            </a:r>
          </a:p>
          <a:p>
            <a:r>
              <a:rPr lang="en-US" dirty="0">
                <a:solidFill>
                  <a:srgbClr val="672C57"/>
                </a:solidFill>
              </a:rPr>
              <a:t>Inform them you’ll be silent while they share</a:t>
            </a:r>
          </a:p>
          <a:p>
            <a:r>
              <a:rPr lang="en-US" dirty="0">
                <a:solidFill>
                  <a:srgbClr val="672C57"/>
                </a:solidFill>
              </a:rPr>
              <a:t>Comments will change their flow and direction</a:t>
            </a:r>
          </a:p>
          <a:p>
            <a:r>
              <a:rPr lang="en-US" dirty="0">
                <a:solidFill>
                  <a:srgbClr val="672C57"/>
                </a:solidFill>
              </a:rPr>
              <a:t>Listen intently to their share</a:t>
            </a:r>
          </a:p>
          <a:p>
            <a:endParaRPr lang="en-US" dirty="0">
              <a:solidFill>
                <a:srgbClr val="672C57"/>
              </a:solidFill>
            </a:endParaRP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091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921" y="-1004317"/>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6" name="Graphic 25" descr="Badge Unfollow">
            <a:extLst>
              <a:ext uri="{FF2B5EF4-FFF2-40B4-BE49-F238E27FC236}">
                <a16:creationId xmlns:a16="http://schemas.microsoft.com/office/drawing/2014/main" id="{07D65FDE-9A66-442C-BB18-B88D7E636C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3029" y="331280"/>
            <a:ext cx="414375" cy="414375"/>
          </a:xfrm>
          <a:prstGeom prst="rect">
            <a:avLst/>
          </a:prstGeom>
        </p:spPr>
      </p:pic>
      <p:pic>
        <p:nvPicPr>
          <p:cNvPr id="27" name="Graphic 26" descr="Badge Unfollow">
            <a:extLst>
              <a:ext uri="{FF2B5EF4-FFF2-40B4-BE49-F238E27FC236}">
                <a16:creationId xmlns:a16="http://schemas.microsoft.com/office/drawing/2014/main" id="{AD6B187A-80C6-44CA-9576-D1ED167460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3602" y="329314"/>
            <a:ext cx="414375" cy="414375"/>
          </a:xfrm>
          <a:prstGeom prst="rect">
            <a:avLst/>
          </a:prstGeom>
        </p:spPr>
      </p:pic>
      <p:pic>
        <p:nvPicPr>
          <p:cNvPr id="28" name="Graphic 27" descr="Badge Unfollow">
            <a:extLst>
              <a:ext uri="{FF2B5EF4-FFF2-40B4-BE49-F238E27FC236}">
                <a16:creationId xmlns:a16="http://schemas.microsoft.com/office/drawing/2014/main" id="{99D4705C-803A-4F59-92BC-4447E0F407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8490" y="588228"/>
            <a:ext cx="414375" cy="414375"/>
          </a:xfrm>
          <a:prstGeom prst="rect">
            <a:avLst/>
          </a:prstGeom>
        </p:spPr>
      </p:pic>
      <p:pic>
        <p:nvPicPr>
          <p:cNvPr id="29" name="Graphic 28" descr="Badge Unfollow">
            <a:extLst>
              <a:ext uri="{FF2B5EF4-FFF2-40B4-BE49-F238E27FC236}">
                <a16:creationId xmlns:a16="http://schemas.microsoft.com/office/drawing/2014/main" id="{BFEA4D43-CC4C-4505-AA32-ECF673DF6C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084598"/>
            <a:ext cx="414375" cy="414375"/>
          </a:xfrm>
          <a:prstGeom prst="rect">
            <a:avLst/>
          </a:prstGeom>
        </p:spPr>
      </p:pic>
      <p:pic>
        <p:nvPicPr>
          <p:cNvPr id="31" name="Graphic 30" descr="Badge Unfollow">
            <a:extLst>
              <a:ext uri="{FF2B5EF4-FFF2-40B4-BE49-F238E27FC236}">
                <a16:creationId xmlns:a16="http://schemas.microsoft.com/office/drawing/2014/main" id="{EC79ECBE-6301-446A-AB11-9FE4F741D1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525683"/>
            <a:ext cx="414375" cy="414375"/>
          </a:xfrm>
          <a:prstGeom prst="rect">
            <a:avLst/>
          </a:prstGeom>
        </p:spPr>
      </p:pic>
      <p:sp>
        <p:nvSpPr>
          <p:cNvPr id="32" name="TextBox 31">
            <a:extLst>
              <a:ext uri="{FF2B5EF4-FFF2-40B4-BE49-F238E27FC236}">
                <a16:creationId xmlns:a16="http://schemas.microsoft.com/office/drawing/2014/main" id="{956169EC-C22A-4D65-833D-45822EAF64E1}"/>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3" name="TextBox 32">
            <a:extLst>
              <a:ext uri="{FF2B5EF4-FFF2-40B4-BE49-F238E27FC236}">
                <a16:creationId xmlns:a16="http://schemas.microsoft.com/office/drawing/2014/main" id="{39BB2615-A5AE-4F76-B1FF-D327C0D8356D}"/>
              </a:ext>
            </a:extLst>
          </p:cNvPr>
          <p:cNvSpPr txBox="1"/>
          <p:nvPr/>
        </p:nvSpPr>
        <p:spPr>
          <a:xfrm>
            <a:off x="1746832" y="522722"/>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Guilt</a:t>
            </a:r>
          </a:p>
          <a:p>
            <a:pPr marL="342900" indent="-342900">
              <a:buFont typeface="Arial" panose="020B0604020202020204" pitchFamily="34" charset="0"/>
              <a:buChar char="•"/>
            </a:pPr>
            <a:r>
              <a:rPr lang="en-US" sz="3200" dirty="0">
                <a:solidFill>
                  <a:srgbClr val="660033"/>
                </a:solidFill>
              </a:rPr>
              <a:t>Shame</a:t>
            </a:r>
          </a:p>
          <a:p>
            <a:pPr marL="342900" indent="-342900">
              <a:buFont typeface="Arial" panose="020B0604020202020204" pitchFamily="34" charset="0"/>
              <a:buChar char="•"/>
            </a:pPr>
            <a:r>
              <a:rPr lang="en-US" sz="3200" dirty="0">
                <a:solidFill>
                  <a:srgbClr val="660033"/>
                </a:solidFill>
              </a:rPr>
              <a:t>Fear</a:t>
            </a:r>
          </a:p>
        </p:txBody>
      </p:sp>
      <p:pic>
        <p:nvPicPr>
          <p:cNvPr id="30" name="Picture 29">
            <a:extLst>
              <a:ext uri="{FF2B5EF4-FFF2-40B4-BE49-F238E27FC236}">
                <a16:creationId xmlns:a16="http://schemas.microsoft.com/office/drawing/2014/main" id="{2E4BBE5C-DCCA-443C-A1CF-BE9F81CFEB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889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32" grpId="0"/>
      <p:bldP spid="3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7593885" y="-46243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771082" y="-52808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0530" y="1393202"/>
            <a:ext cx="398566" cy="398566"/>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1" name="Graphic 20" descr="Add">
            <a:extLst>
              <a:ext uri="{FF2B5EF4-FFF2-40B4-BE49-F238E27FC236}">
                <a16:creationId xmlns:a16="http://schemas.microsoft.com/office/drawing/2014/main" id="{2C55126A-1AA2-4441-8CA1-F993E36C42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8905" y="912069"/>
            <a:ext cx="398566" cy="398566"/>
          </a:xfrm>
          <a:prstGeom prst="rect">
            <a:avLst/>
          </a:prstGeom>
        </p:spPr>
      </p:pic>
      <p:pic>
        <p:nvPicPr>
          <p:cNvPr id="26" name="Graphic 25" descr="Add">
            <a:extLst>
              <a:ext uri="{FF2B5EF4-FFF2-40B4-BE49-F238E27FC236}">
                <a16:creationId xmlns:a16="http://schemas.microsoft.com/office/drawing/2014/main" id="{6216925E-18C6-40E2-80E2-18DAB7A8E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1243" y="491412"/>
            <a:ext cx="398566" cy="398566"/>
          </a:xfrm>
          <a:prstGeom prst="rect">
            <a:avLst/>
          </a:prstGeom>
        </p:spPr>
      </p:pic>
      <p:pic>
        <p:nvPicPr>
          <p:cNvPr id="27" name="Graphic 26" descr="Add">
            <a:extLst>
              <a:ext uri="{FF2B5EF4-FFF2-40B4-BE49-F238E27FC236}">
                <a16:creationId xmlns:a16="http://schemas.microsoft.com/office/drawing/2014/main" id="{D0E09BF5-D5BA-4553-9C6B-1E81EF1C2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4640" y="330792"/>
            <a:ext cx="398566" cy="398566"/>
          </a:xfrm>
          <a:prstGeom prst="rect">
            <a:avLst/>
          </a:prstGeom>
        </p:spPr>
      </p:pic>
      <p:pic>
        <p:nvPicPr>
          <p:cNvPr id="28" name="Graphic 27" descr="Add">
            <a:extLst>
              <a:ext uri="{FF2B5EF4-FFF2-40B4-BE49-F238E27FC236}">
                <a16:creationId xmlns:a16="http://schemas.microsoft.com/office/drawing/2014/main" id="{CE21F65A-FC6A-49A9-B5FA-34FF3AA60C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7309" y="328026"/>
            <a:ext cx="398566" cy="398566"/>
          </a:xfrm>
          <a:prstGeom prst="rect">
            <a:avLst/>
          </a:prstGeom>
        </p:spPr>
      </p:pic>
      <p:sp>
        <p:nvSpPr>
          <p:cNvPr id="29" name="TextBox 28">
            <a:extLst>
              <a:ext uri="{FF2B5EF4-FFF2-40B4-BE49-F238E27FC236}">
                <a16:creationId xmlns:a16="http://schemas.microsoft.com/office/drawing/2014/main" id="{C582FA4E-48F2-431C-A37A-D56F7AB7C546}"/>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0" name="TextBox 29">
            <a:extLst>
              <a:ext uri="{FF2B5EF4-FFF2-40B4-BE49-F238E27FC236}">
                <a16:creationId xmlns:a16="http://schemas.microsoft.com/office/drawing/2014/main" id="{3B5569F4-1B80-4FDC-9BA1-7579DE26756A}"/>
              </a:ext>
            </a:extLst>
          </p:cNvPr>
          <p:cNvSpPr txBox="1"/>
          <p:nvPr/>
        </p:nvSpPr>
        <p:spPr>
          <a:xfrm>
            <a:off x="1398729" y="436605"/>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Love</a:t>
            </a:r>
          </a:p>
          <a:p>
            <a:pPr marL="342900" indent="-342900">
              <a:buFont typeface="Arial" panose="020B0604020202020204" pitchFamily="34" charset="0"/>
              <a:buChar char="•"/>
            </a:pPr>
            <a:r>
              <a:rPr lang="en-US" sz="3200" dirty="0">
                <a:solidFill>
                  <a:srgbClr val="660033"/>
                </a:solidFill>
              </a:rPr>
              <a:t>Compassion</a:t>
            </a:r>
          </a:p>
          <a:p>
            <a:pPr marL="342900" indent="-342900">
              <a:buFont typeface="Arial" panose="020B0604020202020204" pitchFamily="34" charset="0"/>
              <a:buChar char="•"/>
            </a:pPr>
            <a:r>
              <a:rPr lang="en-US" sz="3200" dirty="0">
                <a:solidFill>
                  <a:srgbClr val="660033"/>
                </a:solidFill>
              </a:rPr>
              <a:t>Gratitude</a:t>
            </a:r>
          </a:p>
        </p:txBody>
      </p:sp>
      <p:pic>
        <p:nvPicPr>
          <p:cNvPr id="31" name="Graphic 30" descr="Add">
            <a:extLst>
              <a:ext uri="{FF2B5EF4-FFF2-40B4-BE49-F238E27FC236}">
                <a16:creationId xmlns:a16="http://schemas.microsoft.com/office/drawing/2014/main" id="{70339C43-E9CF-4BB6-B624-63164260C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06A6DC8-0FF9-40BD-8962-3122CE80B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67BE4A45-2338-4883-B96B-0FC9C75492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2D67009C-CBAB-41EE-98E5-DC4CC5698A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B017B36F-E641-4A37-82BB-A60DA0EC8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706" y="1652221"/>
            <a:ext cx="398566" cy="398566"/>
          </a:xfrm>
          <a:prstGeom prst="rect">
            <a:avLst/>
          </a:prstGeom>
        </p:spPr>
      </p:pic>
      <p:sp>
        <p:nvSpPr>
          <p:cNvPr id="37" name="TextBox 36">
            <a:extLst>
              <a:ext uri="{FF2B5EF4-FFF2-40B4-BE49-F238E27FC236}">
                <a16:creationId xmlns:a16="http://schemas.microsoft.com/office/drawing/2014/main" id="{499BE447-0315-4BD6-9244-505369AC1812}"/>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8" name="Picture 37">
            <a:extLst>
              <a:ext uri="{FF2B5EF4-FFF2-40B4-BE49-F238E27FC236}">
                <a16:creationId xmlns:a16="http://schemas.microsoft.com/office/drawing/2014/main" id="{3C28BBE0-2D75-4FAF-AAD8-A97998BB78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074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7"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A515C19-5D2F-4715-9EC9-B74960DF6C9F}"/>
              </a:ext>
            </a:extLst>
          </p:cNvPr>
          <p:cNvSpPr txBox="1"/>
          <p:nvPr/>
        </p:nvSpPr>
        <p:spPr>
          <a:xfrm>
            <a:off x="12677875" y="2259850"/>
            <a:ext cx="3801979" cy="430887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Overeating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Overdrinking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Netflix Binging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Social Media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shopping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sleeping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Anger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6D4D2B-3D19-432C-8062-539EA68C9713}"/>
              </a:ext>
            </a:extLst>
          </p:cNvPr>
          <p:cNvSpPr txBox="1"/>
          <p:nvPr/>
        </p:nvSpPr>
        <p:spPr>
          <a:xfrm>
            <a:off x="12677875" y="-1507788"/>
            <a:ext cx="3801979" cy="38164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Feeling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Walking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Nature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Breathing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Meditation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Uplifting Music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Journaling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553" y="-2422188"/>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sp>
        <p:nvSpPr>
          <p:cNvPr id="3" name="TextBox 2">
            <a:extLst>
              <a:ext uri="{FF2B5EF4-FFF2-40B4-BE49-F238E27FC236}">
                <a16:creationId xmlns:a16="http://schemas.microsoft.com/office/drawing/2014/main" id="{C4E586AE-AE59-4411-954F-EB746CCE7C58}"/>
              </a:ext>
            </a:extLst>
          </p:cNvPr>
          <p:cNvSpPr txBox="1"/>
          <p:nvPr/>
        </p:nvSpPr>
        <p:spPr>
          <a:xfrm>
            <a:off x="572842" y="1213451"/>
            <a:ext cx="281182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Accept your emotions/energy</a:t>
            </a:r>
          </a:p>
          <a:p>
            <a:pPr marL="342900" indent="-342900">
              <a:buFont typeface="Arial" panose="020B0604020202020204" pitchFamily="34" charset="0"/>
              <a:buChar char="•"/>
            </a:pPr>
            <a:r>
              <a:rPr lang="en-US" sz="2400" dirty="0">
                <a:solidFill>
                  <a:srgbClr val="660033"/>
                </a:solidFill>
              </a:rPr>
              <a:t>Do the things you enjoy</a:t>
            </a:r>
          </a:p>
          <a:p>
            <a:pPr marL="342900" indent="-342900">
              <a:buFont typeface="Arial" panose="020B0604020202020204" pitchFamily="34" charset="0"/>
              <a:buChar char="•"/>
            </a:pPr>
            <a:r>
              <a:rPr lang="en-US" sz="2400" dirty="0">
                <a:solidFill>
                  <a:srgbClr val="660033"/>
                </a:solidFill>
              </a:rPr>
              <a:t>Create a compassionate inner dialog</a:t>
            </a:r>
          </a:p>
        </p:txBody>
      </p:sp>
      <p:sp>
        <p:nvSpPr>
          <p:cNvPr id="18" name="TextBox 17">
            <a:extLst>
              <a:ext uri="{FF2B5EF4-FFF2-40B4-BE49-F238E27FC236}">
                <a16:creationId xmlns:a16="http://schemas.microsoft.com/office/drawing/2014/main" id="{7B53AD8B-B180-4846-960F-D1FAF86C26AE}"/>
              </a:ext>
            </a:extLst>
          </p:cNvPr>
          <p:cNvSpPr txBox="1"/>
          <p:nvPr/>
        </p:nvSpPr>
        <p:spPr>
          <a:xfrm>
            <a:off x="9111664" y="1221435"/>
            <a:ext cx="281182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Allow emotions</a:t>
            </a:r>
          </a:p>
          <a:p>
            <a:pPr marL="342900" indent="-342900">
              <a:buFont typeface="Arial" panose="020B0604020202020204" pitchFamily="34" charset="0"/>
              <a:buChar char="•"/>
            </a:pPr>
            <a:r>
              <a:rPr lang="en-US" sz="2400" dirty="0">
                <a:solidFill>
                  <a:srgbClr val="660033"/>
                </a:solidFill>
              </a:rPr>
              <a:t>Breathe</a:t>
            </a:r>
          </a:p>
          <a:p>
            <a:pPr marL="342900" indent="-342900">
              <a:buFont typeface="Arial" panose="020B0604020202020204" pitchFamily="34" charset="0"/>
              <a:buChar char="•"/>
            </a:pPr>
            <a:r>
              <a:rPr lang="en-US" sz="2400" dirty="0">
                <a:solidFill>
                  <a:srgbClr val="660033"/>
                </a:solidFill>
              </a:rPr>
              <a:t>Advocate for yourself</a:t>
            </a:r>
          </a:p>
          <a:p>
            <a:pPr marL="342900" indent="-342900">
              <a:buFont typeface="Arial" panose="020B0604020202020204" pitchFamily="34" charset="0"/>
              <a:buChar char="•"/>
            </a:pPr>
            <a:r>
              <a:rPr lang="en-US" sz="2400" dirty="0">
                <a:solidFill>
                  <a:srgbClr val="660033"/>
                </a:solidFill>
              </a:rPr>
              <a:t>Take breaks when you need to</a:t>
            </a:r>
          </a:p>
        </p:txBody>
      </p:sp>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sp>
        <p:nvSpPr>
          <p:cNvPr id="21" name="Arrow: Bent 20">
            <a:extLst>
              <a:ext uri="{FF2B5EF4-FFF2-40B4-BE49-F238E27FC236}">
                <a16:creationId xmlns:a16="http://schemas.microsoft.com/office/drawing/2014/main" id="{D76C9E91-36B0-42E9-BB75-CE95F48DA339}"/>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descr="Add">
            <a:extLst>
              <a:ext uri="{FF2B5EF4-FFF2-40B4-BE49-F238E27FC236}">
                <a16:creationId xmlns:a16="http://schemas.microsoft.com/office/drawing/2014/main" id="{ED979DD0-2096-4903-AA39-DB02436180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0530" y="1393202"/>
            <a:ext cx="398566" cy="398566"/>
          </a:xfrm>
          <a:prstGeom prst="rect">
            <a:avLst/>
          </a:prstGeom>
        </p:spPr>
      </p:pic>
      <p:pic>
        <p:nvPicPr>
          <p:cNvPr id="27" name="Graphic 26" descr="Add">
            <a:extLst>
              <a:ext uri="{FF2B5EF4-FFF2-40B4-BE49-F238E27FC236}">
                <a16:creationId xmlns:a16="http://schemas.microsoft.com/office/drawing/2014/main" id="{BE4F8A2C-2588-4B84-A2DD-51B617FCD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28905" y="912069"/>
            <a:ext cx="398566" cy="398566"/>
          </a:xfrm>
          <a:prstGeom prst="rect">
            <a:avLst/>
          </a:prstGeom>
        </p:spPr>
      </p:pic>
      <p:pic>
        <p:nvPicPr>
          <p:cNvPr id="28" name="Graphic 27" descr="Add">
            <a:extLst>
              <a:ext uri="{FF2B5EF4-FFF2-40B4-BE49-F238E27FC236}">
                <a16:creationId xmlns:a16="http://schemas.microsoft.com/office/drawing/2014/main" id="{70D74B65-7A5B-495B-AF9B-35E200E5AA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1243" y="491412"/>
            <a:ext cx="398566" cy="398566"/>
          </a:xfrm>
          <a:prstGeom prst="rect">
            <a:avLst/>
          </a:prstGeom>
        </p:spPr>
      </p:pic>
      <p:pic>
        <p:nvPicPr>
          <p:cNvPr id="29" name="Graphic 28" descr="Add">
            <a:extLst>
              <a:ext uri="{FF2B5EF4-FFF2-40B4-BE49-F238E27FC236}">
                <a16:creationId xmlns:a16="http://schemas.microsoft.com/office/drawing/2014/main" id="{A73AEAE8-B0A5-4070-BDF8-1679758865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4640" y="330792"/>
            <a:ext cx="398566" cy="398566"/>
          </a:xfrm>
          <a:prstGeom prst="rect">
            <a:avLst/>
          </a:prstGeom>
        </p:spPr>
      </p:pic>
      <p:pic>
        <p:nvPicPr>
          <p:cNvPr id="30" name="Graphic 29" descr="Add">
            <a:extLst>
              <a:ext uri="{FF2B5EF4-FFF2-40B4-BE49-F238E27FC236}">
                <a16:creationId xmlns:a16="http://schemas.microsoft.com/office/drawing/2014/main" id="{BD776789-5578-46D6-B68B-67EC7EC260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77309" y="328026"/>
            <a:ext cx="398566" cy="398566"/>
          </a:xfrm>
          <a:prstGeom prst="rect">
            <a:avLst/>
          </a:prstGeom>
        </p:spPr>
      </p:pic>
      <p:pic>
        <p:nvPicPr>
          <p:cNvPr id="31" name="Graphic 30" descr="Add">
            <a:extLst>
              <a:ext uri="{FF2B5EF4-FFF2-40B4-BE49-F238E27FC236}">
                <a16:creationId xmlns:a16="http://schemas.microsoft.com/office/drawing/2014/main" id="{25ADC6F2-9136-44A0-8B28-4707142B12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21ED03F-64BA-4D85-96F7-8743D1D3CA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E7FCAC8E-0806-44D3-BA7F-001629C7CA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A620D634-6903-4458-AED7-096601758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5A8307F3-D8A2-49CF-8CE0-674A5306D5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5706" y="1652221"/>
            <a:ext cx="398566" cy="398566"/>
          </a:xfrm>
          <a:prstGeom prst="rect">
            <a:avLst/>
          </a:prstGeom>
        </p:spPr>
      </p:pic>
      <p:sp>
        <p:nvSpPr>
          <p:cNvPr id="38" name="TextBox 37">
            <a:extLst>
              <a:ext uri="{FF2B5EF4-FFF2-40B4-BE49-F238E27FC236}">
                <a16:creationId xmlns:a16="http://schemas.microsoft.com/office/drawing/2014/main" id="{27019DAC-0857-45AE-8AC8-D17549E677AD}"/>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7" name="Picture 36">
            <a:extLst>
              <a:ext uri="{FF2B5EF4-FFF2-40B4-BE49-F238E27FC236}">
                <a16:creationId xmlns:a16="http://schemas.microsoft.com/office/drawing/2014/main" id="{C654AC69-DB8A-4AF2-9355-8CC2A2BF5B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6962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3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18" grpId="0"/>
      <p:bldP spid="21"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1" name="TextBox 20">
            <a:extLst>
              <a:ext uri="{FF2B5EF4-FFF2-40B4-BE49-F238E27FC236}">
                <a16:creationId xmlns:a16="http://schemas.microsoft.com/office/drawing/2014/main" id="{38B8D43F-D3B6-4042-AB50-A103B306954D}"/>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sp>
        <p:nvSpPr>
          <p:cNvPr id="22" name="Cylinder 21">
            <a:extLst>
              <a:ext uri="{FF2B5EF4-FFF2-40B4-BE49-F238E27FC236}">
                <a16:creationId xmlns:a16="http://schemas.microsoft.com/office/drawing/2014/main" id="{ACBC7E95-8130-4400-85DF-32FBBBEAC705}"/>
              </a:ext>
            </a:extLst>
          </p:cNvPr>
          <p:cNvSpPr/>
          <p:nvPr/>
        </p:nvSpPr>
        <p:spPr>
          <a:xfrm>
            <a:off x="3882189" y="1212538"/>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6948125-045A-4241-B9A6-A753AAF27EA5}"/>
              </a:ext>
            </a:extLst>
          </p:cNvPr>
          <p:cNvGrpSpPr/>
          <p:nvPr/>
        </p:nvGrpSpPr>
        <p:grpSpPr>
          <a:xfrm>
            <a:off x="3882189" y="4724547"/>
            <a:ext cx="4427621" cy="1525211"/>
            <a:chOff x="3882189" y="4539915"/>
            <a:chExt cx="4427621" cy="1525211"/>
          </a:xfrm>
        </p:grpSpPr>
        <p:sp>
          <p:nvSpPr>
            <p:cNvPr id="24" name="Cylinder 23">
              <a:extLst>
                <a:ext uri="{FF2B5EF4-FFF2-40B4-BE49-F238E27FC236}">
                  <a16:creationId xmlns:a16="http://schemas.microsoft.com/office/drawing/2014/main" id="{4B665A3D-506C-4039-AC68-F12943D0CC82}"/>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B3080B1-9791-45FE-8F6F-681596F9AAFA}"/>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26" name="Group 25">
            <a:extLst>
              <a:ext uri="{FF2B5EF4-FFF2-40B4-BE49-F238E27FC236}">
                <a16:creationId xmlns:a16="http://schemas.microsoft.com/office/drawing/2014/main" id="{1970948B-38BD-48F9-97C5-4B7670ADE2C7}"/>
              </a:ext>
            </a:extLst>
          </p:cNvPr>
          <p:cNvGrpSpPr/>
          <p:nvPr/>
        </p:nvGrpSpPr>
        <p:grpSpPr>
          <a:xfrm>
            <a:off x="3882189" y="3826189"/>
            <a:ext cx="4427621" cy="1386221"/>
            <a:chOff x="3882189" y="3641557"/>
            <a:chExt cx="4427621" cy="1386221"/>
          </a:xfrm>
        </p:grpSpPr>
        <p:sp>
          <p:nvSpPr>
            <p:cNvPr id="27" name="Cylinder 26">
              <a:extLst>
                <a:ext uri="{FF2B5EF4-FFF2-40B4-BE49-F238E27FC236}">
                  <a16:creationId xmlns:a16="http://schemas.microsoft.com/office/drawing/2014/main" id="{3AB6EA5B-6A80-4EC4-919E-6B2B3414CD1B}"/>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443985D-4C0B-4EF3-911B-AA94AC40762C}"/>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29" name="Group 28">
            <a:extLst>
              <a:ext uri="{FF2B5EF4-FFF2-40B4-BE49-F238E27FC236}">
                <a16:creationId xmlns:a16="http://schemas.microsoft.com/office/drawing/2014/main" id="{79D47EA1-B4A0-40AB-9578-1F8134EF132C}"/>
              </a:ext>
            </a:extLst>
          </p:cNvPr>
          <p:cNvGrpSpPr/>
          <p:nvPr/>
        </p:nvGrpSpPr>
        <p:grpSpPr>
          <a:xfrm>
            <a:off x="3882189" y="3008043"/>
            <a:ext cx="4427621" cy="1325563"/>
            <a:chOff x="3882189" y="2823411"/>
            <a:chExt cx="4427621" cy="1325563"/>
          </a:xfrm>
        </p:grpSpPr>
        <p:sp>
          <p:nvSpPr>
            <p:cNvPr id="30" name="Cylinder 29">
              <a:extLst>
                <a:ext uri="{FF2B5EF4-FFF2-40B4-BE49-F238E27FC236}">
                  <a16:creationId xmlns:a16="http://schemas.microsoft.com/office/drawing/2014/main" id="{72C03433-55DC-4B62-9BE4-E091B08AF5A1}"/>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E2D1432-FA62-4F89-9F92-4132B48272F1}"/>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32" name="Group 31">
            <a:extLst>
              <a:ext uri="{FF2B5EF4-FFF2-40B4-BE49-F238E27FC236}">
                <a16:creationId xmlns:a16="http://schemas.microsoft.com/office/drawing/2014/main" id="{3910ADAB-6860-4661-B6CD-3FCC52F49145}"/>
              </a:ext>
            </a:extLst>
          </p:cNvPr>
          <p:cNvGrpSpPr/>
          <p:nvPr/>
        </p:nvGrpSpPr>
        <p:grpSpPr>
          <a:xfrm>
            <a:off x="3882189" y="2565641"/>
            <a:ext cx="4427621" cy="929157"/>
            <a:chOff x="3882189" y="2381009"/>
            <a:chExt cx="4427621" cy="929157"/>
          </a:xfrm>
        </p:grpSpPr>
        <p:sp>
          <p:nvSpPr>
            <p:cNvPr id="33" name="Cylinder 32">
              <a:extLst>
                <a:ext uri="{FF2B5EF4-FFF2-40B4-BE49-F238E27FC236}">
                  <a16:creationId xmlns:a16="http://schemas.microsoft.com/office/drawing/2014/main" id="{C57078C3-4AE5-41C5-9D10-726F8850EBDF}"/>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374BA98-6184-4AF1-931D-0B116091F9C1}"/>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35" name="TextBox 34">
            <a:extLst>
              <a:ext uri="{FF2B5EF4-FFF2-40B4-BE49-F238E27FC236}">
                <a16:creationId xmlns:a16="http://schemas.microsoft.com/office/drawing/2014/main" id="{6F900527-F734-45A2-A05D-32049AC51E88}"/>
              </a:ext>
            </a:extLst>
          </p:cNvPr>
          <p:cNvSpPr txBox="1"/>
          <p:nvPr/>
        </p:nvSpPr>
        <p:spPr>
          <a:xfrm>
            <a:off x="4724399" y="1375713"/>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20" name="Picture 19">
            <a:extLst>
              <a:ext uri="{FF2B5EF4-FFF2-40B4-BE49-F238E27FC236}">
                <a16:creationId xmlns:a16="http://schemas.microsoft.com/office/drawing/2014/main" id="{33876017-87A3-4571-A3FE-8BC5DD964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76390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12541"/>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868359"/>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808093"/>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503102"/>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247887"/>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75717"/>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0" name="TextBox 19">
            <a:extLst>
              <a:ext uri="{FF2B5EF4-FFF2-40B4-BE49-F238E27FC236}">
                <a16:creationId xmlns:a16="http://schemas.microsoft.com/office/drawing/2014/main" id="{3EE3E34E-4C87-45C3-A880-AA7B9267DE06}"/>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2" name="TextBox 21">
            <a:extLst>
              <a:ext uri="{FF2B5EF4-FFF2-40B4-BE49-F238E27FC236}">
                <a16:creationId xmlns:a16="http://schemas.microsoft.com/office/drawing/2014/main" id="{7DE08068-26C4-48A6-8FCA-772B39608E64}"/>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3" name="Picture 22">
            <a:extLst>
              <a:ext uri="{FF2B5EF4-FFF2-40B4-BE49-F238E27FC236}">
                <a16:creationId xmlns:a16="http://schemas.microsoft.com/office/drawing/2014/main" id="{8817A5A9-101F-4FA6-8588-4C13AF288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8999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21330"/>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9B46D5C-FBBC-40B7-9DA3-EA94FB078944}"/>
              </a:ext>
            </a:extLst>
          </p:cNvPr>
          <p:cNvGrpSpPr/>
          <p:nvPr/>
        </p:nvGrpSpPr>
        <p:grpSpPr>
          <a:xfrm>
            <a:off x="3882185" y="5911079"/>
            <a:ext cx="4427621" cy="461664"/>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endParaRPr lang="en-US" sz="2400" dirty="0">
                <a:solidFill>
                  <a:schemeClr val="bg1"/>
                </a:solidFill>
              </a:endParaRP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5" y="5757693"/>
            <a:ext cx="4427621" cy="290949"/>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endParaRPr lang="en-US" sz="2400" dirty="0">
                <a:solidFill>
                  <a:schemeClr val="bg1"/>
                </a:solidFill>
              </a:endParaRP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1" y="5587455"/>
            <a:ext cx="4427621" cy="284538"/>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endParaRPr lang="en-US" sz="2400" dirty="0">
                <a:solidFill>
                  <a:schemeClr val="bg1"/>
                </a:solidFill>
              </a:endParaRP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84505"/>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extBox 18">
            <a:extLst>
              <a:ext uri="{FF2B5EF4-FFF2-40B4-BE49-F238E27FC236}">
                <a16:creationId xmlns:a16="http://schemas.microsoft.com/office/drawing/2014/main" id="{6A92D931-19CB-4797-BBD9-99868A2BB79E}"/>
              </a:ext>
            </a:extLst>
          </p:cNvPr>
          <p:cNvSpPr txBox="1"/>
          <p:nvPr/>
        </p:nvSpPr>
        <p:spPr>
          <a:xfrm>
            <a:off x="8585575" y="1008821"/>
            <a:ext cx="3082221" cy="5016758"/>
          </a:xfrm>
          <a:prstGeom prst="rect">
            <a:avLst/>
          </a:prstGeom>
          <a:solidFill>
            <a:schemeClr val="bg1"/>
          </a:solidFill>
        </p:spPr>
        <p:txBody>
          <a:bodyPr wrap="square" rtlCol="0">
            <a:spAutoFit/>
          </a:bodyPr>
          <a:lstStyle/>
          <a:p>
            <a:pPr algn="just"/>
            <a:r>
              <a:rPr lang="en-US" sz="2000" dirty="0">
                <a:solidFill>
                  <a:srgbClr val="672C57"/>
                </a:solidFill>
              </a:rPr>
              <a:t>Over time and as you work through the Hope Model of Healing, you’ll start to feel relief from grief.</a:t>
            </a:r>
          </a:p>
          <a:p>
            <a:pPr algn="just"/>
            <a:endParaRPr lang="en-US" sz="2000" dirty="0">
              <a:solidFill>
                <a:srgbClr val="672C57"/>
              </a:solidFill>
            </a:endParaRPr>
          </a:p>
          <a:p>
            <a:pPr algn="just"/>
            <a:r>
              <a:rPr lang="en-US" sz="2000" dirty="0">
                <a:solidFill>
                  <a:srgbClr val="672C57"/>
                </a:solidFill>
              </a:rPr>
              <a:t>Because you’re human you will always experience a range of emotions.</a:t>
            </a:r>
          </a:p>
          <a:p>
            <a:pPr algn="just"/>
            <a:endParaRPr lang="en-US" sz="2000" dirty="0">
              <a:solidFill>
                <a:srgbClr val="672C57"/>
              </a:solidFill>
            </a:endParaRPr>
          </a:p>
          <a:p>
            <a:pPr algn="just"/>
            <a:r>
              <a:rPr lang="en-US" sz="2000" dirty="0">
                <a:solidFill>
                  <a:srgbClr val="672C57"/>
                </a:solidFill>
              </a:rPr>
              <a:t>Yet having released heavy grief they can restore their capacity again.</a:t>
            </a:r>
          </a:p>
          <a:p>
            <a:pPr algn="just"/>
            <a:endParaRPr lang="en-US" sz="2000" dirty="0">
              <a:solidFill>
                <a:srgbClr val="672C57"/>
              </a:solidFill>
            </a:endParaRPr>
          </a:p>
          <a:p>
            <a:pPr algn="just"/>
            <a:r>
              <a:rPr lang="en-US" sz="2000" dirty="0">
                <a:solidFill>
                  <a:srgbClr val="672C57"/>
                </a:solidFill>
              </a:rPr>
              <a:t>Regardless of their capacity they are always whole and worthy.</a:t>
            </a:r>
            <a:endParaRPr lang="en-US" sz="1600" dirty="0">
              <a:solidFill>
                <a:srgbClr val="672C57"/>
              </a:solidFill>
            </a:endParaRPr>
          </a:p>
        </p:txBody>
      </p:sp>
      <p:sp>
        <p:nvSpPr>
          <p:cNvPr id="23" name="Title 1">
            <a:extLst>
              <a:ext uri="{FF2B5EF4-FFF2-40B4-BE49-F238E27FC236}">
                <a16:creationId xmlns:a16="http://schemas.microsoft.com/office/drawing/2014/main" id="{7228EBC6-1CAB-4CDA-984C-0BA7D7F74B83}"/>
              </a:ext>
            </a:extLst>
          </p:cNvPr>
          <p:cNvSpPr txBox="1">
            <a:spLocks/>
          </p:cNvSpPr>
          <p:nvPr/>
        </p:nvSpPr>
        <p:spPr>
          <a:xfrm>
            <a:off x="3394789" y="218370"/>
            <a:ext cx="540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672C57"/>
                </a:solidFill>
                <a:latin typeface="Playlist" pitchFamily="50" charset="0"/>
              </a:rPr>
              <a:t>Restorative Self Care</a:t>
            </a:r>
            <a:endParaRPr lang="en-US" dirty="0">
              <a:solidFill>
                <a:srgbClr val="672C57"/>
              </a:solidFill>
              <a:latin typeface="Playlist" pitchFamily="50" charset="0"/>
            </a:endParaRPr>
          </a:p>
        </p:txBody>
      </p:sp>
      <p:sp>
        <p:nvSpPr>
          <p:cNvPr id="20" name="TextBox 19">
            <a:extLst>
              <a:ext uri="{FF2B5EF4-FFF2-40B4-BE49-F238E27FC236}">
                <a16:creationId xmlns:a16="http://schemas.microsoft.com/office/drawing/2014/main" id="{2138918F-BDAB-4FDE-9482-106964E376D7}"/>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1" name="TextBox 20">
            <a:extLst>
              <a:ext uri="{FF2B5EF4-FFF2-40B4-BE49-F238E27FC236}">
                <a16:creationId xmlns:a16="http://schemas.microsoft.com/office/drawing/2014/main" id="{16B24896-3A29-407C-A0E5-B8E6961010C9}"/>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4" name="Picture 23">
            <a:extLst>
              <a:ext uri="{FF2B5EF4-FFF2-40B4-BE49-F238E27FC236}">
                <a16:creationId xmlns:a16="http://schemas.microsoft.com/office/drawing/2014/main" id="{FD2276A8-DB86-41D7-8CF4-4688760D3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0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8th</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3 &amp; 4</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073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40B-14DE-4CCF-8D4E-7EDD8D90FD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426090-069B-40A7-B2BF-E3FB73C07B1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198196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E47E-2EEA-4444-B538-B8776D08FA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C93F1C-7842-4408-A9DF-6458BD1AAD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18193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087478" y="838938"/>
            <a:ext cx="8131343" cy="5078313"/>
          </a:xfrm>
          <a:prstGeom prst="rect">
            <a:avLst/>
          </a:prstGeom>
          <a:noFill/>
        </p:spPr>
        <p:txBody>
          <a:bodyPr wrap="square" rtlCol="0">
            <a:spAutoFit/>
          </a:bodyPr>
          <a:lstStyle/>
          <a:p>
            <a:r>
              <a:rPr lang="en-US" sz="4400" b="1" dirty="0">
                <a:solidFill>
                  <a:srgbClr val="7D8A3C"/>
                </a:solidFill>
              </a:rPr>
              <a:t>Goal: </a:t>
            </a:r>
          </a:p>
          <a:p>
            <a:r>
              <a:rPr lang="en-US" sz="4000" dirty="0">
                <a:solidFill>
                  <a:srgbClr val="7D8A3C"/>
                </a:solidFill>
              </a:rPr>
              <a:t>to become…</a:t>
            </a:r>
          </a:p>
          <a:p>
            <a:pPr marL="571500" indent="-571500">
              <a:buFont typeface="Arial" panose="020B0604020202020204" pitchFamily="34" charset="0"/>
              <a:buChar char="•"/>
            </a:pPr>
            <a:r>
              <a:rPr lang="en-US" sz="4000" b="1" dirty="0">
                <a:solidFill>
                  <a:srgbClr val="7D8A3C"/>
                </a:solidFill>
              </a:rPr>
              <a:t>Comfortable</a:t>
            </a:r>
          </a:p>
          <a:p>
            <a:pPr marL="571500" indent="-571500">
              <a:buFont typeface="Arial" panose="020B0604020202020204" pitchFamily="34" charset="0"/>
              <a:buChar char="•"/>
            </a:pPr>
            <a:r>
              <a:rPr lang="en-US" sz="4000" b="1" dirty="0">
                <a:solidFill>
                  <a:srgbClr val="7D8A3C"/>
                </a:solidFill>
              </a:rPr>
              <a:t>Confident </a:t>
            </a:r>
          </a:p>
          <a:p>
            <a:pPr marL="571500" indent="-571500">
              <a:buFont typeface="Arial" panose="020B0604020202020204" pitchFamily="34" charset="0"/>
              <a:buChar char="•"/>
            </a:pPr>
            <a:r>
              <a:rPr lang="en-US" sz="4000" b="1" dirty="0">
                <a:solidFill>
                  <a:srgbClr val="7D8A3C"/>
                </a:solidFill>
              </a:rPr>
              <a:t>Effective</a:t>
            </a:r>
            <a:r>
              <a:rPr lang="en-US" sz="4000" dirty="0">
                <a:solidFill>
                  <a:srgbClr val="7D8A3C"/>
                </a:solidFill>
              </a:rPr>
              <a:t> </a:t>
            </a:r>
          </a:p>
          <a:p>
            <a:r>
              <a:rPr lang="en-US" sz="4000" dirty="0">
                <a:solidFill>
                  <a:srgbClr val="7D8A3C"/>
                </a:solidFill>
              </a:rPr>
              <a:t>in supporting a client in their grief and assisting them in incremental healing steps and shifts.</a:t>
            </a:r>
          </a:p>
        </p:txBody>
      </p:sp>
    </p:spTree>
    <p:extLst>
      <p:ext uri="{BB962C8B-B14F-4D97-AF65-F5344CB8AC3E}">
        <p14:creationId xmlns:p14="http://schemas.microsoft.com/office/powerpoint/2010/main" val="31660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Coaching Timeline &amp;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pPr marL="0" indent="0">
              <a:buNone/>
            </a:pPr>
            <a:r>
              <a:rPr lang="en-US" dirty="0">
                <a:solidFill>
                  <a:srgbClr val="672C57"/>
                </a:solidFill>
              </a:rPr>
              <a:t>After their share:</a:t>
            </a:r>
          </a:p>
          <a:p>
            <a:r>
              <a:rPr lang="en-US" dirty="0">
                <a:solidFill>
                  <a:srgbClr val="672C57"/>
                </a:solidFill>
              </a:rPr>
              <a:t>Thank them for sharing</a:t>
            </a:r>
          </a:p>
          <a:p>
            <a:r>
              <a:rPr lang="en-US" dirty="0">
                <a:solidFill>
                  <a:srgbClr val="672C57"/>
                </a:solidFill>
              </a:rPr>
              <a:t>How did it feel to create the timeline/graph?</a:t>
            </a:r>
          </a:p>
          <a:p>
            <a:r>
              <a:rPr lang="en-US" dirty="0">
                <a:solidFill>
                  <a:srgbClr val="672C57"/>
                </a:solidFill>
              </a:rPr>
              <a:t>How did it feel to share your timeline/graph?</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1675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9B4DE8-7845-4ADC-A17B-826CB1EAFFD9}"/>
              </a:ext>
            </a:extLst>
          </p:cNvPr>
          <p:cNvSpPr txBox="1"/>
          <p:nvPr/>
        </p:nvSpPr>
        <p:spPr>
          <a:xfrm>
            <a:off x="984292" y="1299669"/>
            <a:ext cx="6116273" cy="3600986"/>
          </a:xfrm>
          <a:prstGeom prst="rect">
            <a:avLst/>
          </a:prstGeom>
          <a:noFill/>
        </p:spPr>
        <p:txBody>
          <a:bodyPr wrap="square">
            <a:spAutoFit/>
          </a:bodyPr>
          <a:lstStyle/>
          <a:p>
            <a:r>
              <a:rPr lang="en-US" sz="3600" dirty="0">
                <a:solidFill>
                  <a:srgbClr val="6D3A53"/>
                </a:solidFill>
              </a:rPr>
              <a:t>What is loss? </a:t>
            </a:r>
          </a:p>
          <a:p>
            <a:endParaRPr lang="en-US" sz="1200" dirty="0">
              <a:solidFill>
                <a:srgbClr val="6D3A53"/>
              </a:solidFill>
            </a:endParaRPr>
          </a:p>
          <a:p>
            <a:r>
              <a:rPr lang="en-US" sz="2800" dirty="0">
                <a:solidFill>
                  <a:srgbClr val="6D3A53"/>
                </a:solidFill>
              </a:rPr>
              <a:t>death, divorce, ill health, relationship </a:t>
            </a:r>
          </a:p>
          <a:p>
            <a:r>
              <a:rPr lang="en-US" sz="2800" dirty="0">
                <a:solidFill>
                  <a:srgbClr val="6D3A53"/>
                </a:solidFill>
              </a:rPr>
              <a:t>difficulty, break up, miscarriage, </a:t>
            </a:r>
          </a:p>
          <a:p>
            <a:r>
              <a:rPr lang="en-US" sz="2800" dirty="0">
                <a:solidFill>
                  <a:srgbClr val="6D3A53"/>
                </a:solidFill>
              </a:rPr>
              <a:t>still birth, pet loss, financial loss, estrangement, abuse, etc.</a:t>
            </a:r>
          </a:p>
          <a:p>
            <a:endParaRPr lang="en-US" sz="1200" dirty="0">
              <a:solidFill>
                <a:srgbClr val="6D3A53"/>
              </a:solidFill>
            </a:endParaRPr>
          </a:p>
          <a:p>
            <a:r>
              <a:rPr lang="en-US" sz="2800" dirty="0">
                <a:solidFill>
                  <a:srgbClr val="6D3A53"/>
                </a:solidFill>
              </a:rPr>
              <a:t>All loss causes feelings of grief.</a:t>
            </a:r>
          </a:p>
          <a:p>
            <a:endParaRPr lang="en-US" sz="2800" dirty="0">
              <a:solidFill>
                <a:srgbClr val="6D3A53"/>
              </a:solidFill>
            </a:endParaRP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845" y="1690688"/>
            <a:ext cx="3826050" cy="25526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9B5860-1A01-4A89-907B-96257D5AB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3802867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kern="1200" dirty="0">
                <a:solidFill>
                  <a:srgbClr val="6D3A53"/>
                </a:solidFill>
                <a:latin typeface="+mj-lt"/>
                <a:ea typeface="+mj-ea"/>
                <a:cs typeface="+mj-cs"/>
              </a:rPr>
              <a:t>What is Grief?</a:t>
            </a: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1607069"/>
            <a:ext cx="5458968" cy="3643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9B4DE8-7845-4ADC-A17B-826CB1EAFFD9}"/>
              </a:ext>
            </a:extLst>
          </p:cNvPr>
          <p:cNvSpPr txBox="1"/>
          <p:nvPr/>
        </p:nvSpPr>
        <p:spPr>
          <a:xfrm>
            <a:off x="6739128" y="2664886"/>
            <a:ext cx="4818888" cy="3550789"/>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Traditional definition: </a:t>
            </a:r>
            <a:r>
              <a:rPr lang="en-US" sz="2200" b="0" i="0" dirty="0">
                <a:solidFill>
                  <a:srgbClr val="6D3A53"/>
                </a:solidFill>
                <a:effectLst/>
              </a:rPr>
              <a:t>deep sorrow, </a:t>
            </a:r>
          </a:p>
          <a:p>
            <a:pPr>
              <a:lnSpc>
                <a:spcPct val="90000"/>
              </a:lnSpc>
              <a:spcAft>
                <a:spcPts val="600"/>
              </a:spcAft>
            </a:pPr>
            <a:r>
              <a:rPr lang="en-US" sz="2200" b="0" i="0" dirty="0">
                <a:solidFill>
                  <a:srgbClr val="6D3A53"/>
                </a:solidFill>
                <a:effectLst/>
              </a:rPr>
              <a:t>especially that caused by someone’s </a:t>
            </a:r>
          </a:p>
          <a:p>
            <a:pPr>
              <a:lnSpc>
                <a:spcPct val="90000"/>
              </a:lnSpc>
              <a:spcAft>
                <a:spcPts val="600"/>
              </a:spcAft>
            </a:pPr>
            <a:r>
              <a:rPr lang="en-US" sz="2200" b="0" i="0" dirty="0">
                <a:solidFill>
                  <a:srgbClr val="6D3A53"/>
                </a:solidFill>
                <a:effectLst/>
              </a:rPr>
              <a:t>death.</a:t>
            </a:r>
          </a:p>
          <a:p>
            <a:pPr indent="-228600">
              <a:lnSpc>
                <a:spcPct val="90000"/>
              </a:lnSpc>
              <a:spcAft>
                <a:spcPts val="600"/>
              </a:spcAft>
              <a:buFont typeface="Arial" panose="020B0604020202020204" pitchFamily="34" charset="0"/>
              <a:buChar char="•"/>
            </a:pPr>
            <a:endParaRPr lang="en-US" sz="2200" dirty="0"/>
          </a:p>
        </p:txBody>
      </p:sp>
      <p:pic>
        <p:nvPicPr>
          <p:cNvPr id="8" name="Picture 7">
            <a:extLst>
              <a:ext uri="{FF2B5EF4-FFF2-40B4-BE49-F238E27FC236}">
                <a16:creationId xmlns:a16="http://schemas.microsoft.com/office/drawing/2014/main" id="{62040764-0931-4175-B6B0-C85E94B7E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7604201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Grief?</a:t>
            </a:r>
          </a:p>
        </p:txBody>
      </p:sp>
      <p:sp>
        <p:nvSpPr>
          <p:cNvPr id="7" name="TextBox 6">
            <a:extLst>
              <a:ext uri="{FF2B5EF4-FFF2-40B4-BE49-F238E27FC236}">
                <a16:creationId xmlns:a16="http://schemas.microsoft.com/office/drawing/2014/main" id="{649B4DE8-7845-4ADC-A17B-826CB1EAFFD9}"/>
              </a:ext>
            </a:extLst>
          </p:cNvPr>
          <p:cNvSpPr txBox="1"/>
          <p:nvPr/>
        </p:nvSpPr>
        <p:spPr>
          <a:xfrm>
            <a:off x="630936" y="2358592"/>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Expanded definition: </a:t>
            </a:r>
          </a:p>
          <a:p>
            <a:pPr>
              <a:lnSpc>
                <a:spcPct val="90000"/>
              </a:lnSpc>
              <a:spcAft>
                <a:spcPts val="600"/>
              </a:spcAft>
            </a:pPr>
            <a:r>
              <a:rPr lang="en-US" sz="2200" dirty="0">
                <a:solidFill>
                  <a:srgbClr val="6D3A53"/>
                </a:solidFill>
              </a:rPr>
              <a:t>The unrelenting painful feelings caused by emotional injury or loss of any kind. T</a:t>
            </a:r>
            <a:r>
              <a:rPr lang="en-US" sz="2200" b="0" i="0" dirty="0">
                <a:solidFill>
                  <a:srgbClr val="6D3A53"/>
                </a:solidFill>
                <a:effectLst/>
              </a:rPr>
              <a:t>he </a:t>
            </a:r>
            <a:r>
              <a:rPr lang="en-US" sz="2200" dirty="0">
                <a:solidFill>
                  <a:srgbClr val="6D3A53"/>
                </a:solidFill>
              </a:rPr>
              <a:t>painful feelings</a:t>
            </a:r>
            <a:r>
              <a:rPr lang="en-US" sz="2200" b="0" i="0" dirty="0">
                <a:solidFill>
                  <a:srgbClr val="6D3A53"/>
                </a:solidFill>
                <a:effectLst/>
              </a:rPr>
              <a:t> of loss </a:t>
            </a:r>
            <a:r>
              <a:rPr lang="en-US" sz="2200" dirty="0">
                <a:solidFill>
                  <a:srgbClr val="6D3A53"/>
                </a:solidFill>
              </a:rPr>
              <a:t>of a desired future or outcome.</a:t>
            </a:r>
          </a:p>
          <a:p>
            <a:pPr indent="-228600">
              <a:lnSpc>
                <a:spcPct val="90000"/>
              </a:lnSpc>
              <a:spcAft>
                <a:spcPts val="600"/>
              </a:spcAft>
              <a:buFont typeface="Arial" panose="020B0604020202020204" pitchFamily="34" charset="0"/>
              <a:buChar char="•"/>
            </a:pPr>
            <a:endParaRPr lang="en-US" sz="2200" dirty="0"/>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24883"/>
            <a:ext cx="6903720" cy="4608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D27DC53-C903-4AE0-89AC-B0E7DEE63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268715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266625" y="340215"/>
            <a:ext cx="402336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a:t>
            </a:r>
            <a:r>
              <a:rPr lang="en-US" dirty="0">
                <a:solidFill>
                  <a:srgbClr val="6D3A53"/>
                </a:solidFill>
              </a:rPr>
              <a:t>Healing</a:t>
            </a:r>
            <a:r>
              <a:rPr lang="en-US" kern="1200" dirty="0">
                <a:solidFill>
                  <a:srgbClr val="6D3A53"/>
                </a:solidFill>
                <a:latin typeface="+mj-lt"/>
                <a:ea typeface="+mj-ea"/>
                <a:cs typeface="+mj-cs"/>
              </a:rPr>
              <a:t>?</a:t>
            </a:r>
          </a:p>
        </p:txBody>
      </p:sp>
      <p:sp>
        <p:nvSpPr>
          <p:cNvPr id="7" name="TextBox 6">
            <a:extLst>
              <a:ext uri="{FF2B5EF4-FFF2-40B4-BE49-F238E27FC236}">
                <a16:creationId xmlns:a16="http://schemas.microsoft.com/office/drawing/2014/main" id="{649B4DE8-7845-4ADC-A17B-826CB1EAFFD9}"/>
              </a:ext>
            </a:extLst>
          </p:cNvPr>
          <p:cNvSpPr txBox="1"/>
          <p:nvPr/>
        </p:nvSpPr>
        <p:spPr>
          <a:xfrm>
            <a:off x="6266625" y="2059287"/>
            <a:ext cx="4192991" cy="3410712"/>
          </a:xfrm>
          <a:prstGeom prst="rect">
            <a:avLst/>
          </a:prstGeom>
        </p:spPr>
        <p:txBody>
          <a:bodyPr vert="horz" lIns="91440" tIns="45720" rIns="91440" bIns="45720" rtlCol="0" anchor="t">
            <a:normAutofit lnSpcReduction="10000"/>
          </a:bodyPr>
          <a:lstStyle/>
          <a:p>
            <a:pPr>
              <a:lnSpc>
                <a:spcPct val="90000"/>
              </a:lnSpc>
              <a:spcAft>
                <a:spcPts val="600"/>
              </a:spcAft>
            </a:pPr>
            <a:r>
              <a:rPr lang="en-US" sz="2200" dirty="0">
                <a:solidFill>
                  <a:srgbClr val="6D3A53"/>
                </a:solidFill>
              </a:rPr>
              <a:t>The release of unrelenting painful feelings.</a:t>
            </a:r>
          </a:p>
          <a:p>
            <a:pPr>
              <a:lnSpc>
                <a:spcPct val="90000"/>
              </a:lnSpc>
              <a:spcAft>
                <a:spcPts val="600"/>
              </a:spcAft>
            </a:pPr>
            <a:r>
              <a:rPr lang="en-US" sz="2200" dirty="0">
                <a:solidFill>
                  <a:srgbClr val="6D3A53"/>
                </a:solidFill>
              </a:rPr>
              <a:t>Experiencing feelings of purpose, happiness and enthusiasm for life.</a:t>
            </a:r>
          </a:p>
          <a:p>
            <a:pPr>
              <a:lnSpc>
                <a:spcPct val="90000"/>
              </a:lnSpc>
              <a:spcAft>
                <a:spcPts val="600"/>
              </a:spcAft>
            </a:pPr>
            <a:r>
              <a:rPr lang="en-US" sz="2200" dirty="0">
                <a:solidFill>
                  <a:srgbClr val="6D3A53"/>
                </a:solidFill>
              </a:rPr>
              <a:t>Feeling occasional sadness about your loss.</a:t>
            </a:r>
          </a:p>
          <a:p>
            <a:pPr>
              <a:lnSpc>
                <a:spcPct val="90000"/>
              </a:lnSpc>
              <a:spcAft>
                <a:spcPts val="600"/>
              </a:spcAft>
            </a:pPr>
            <a:r>
              <a:rPr lang="en-US" sz="2200" dirty="0">
                <a:solidFill>
                  <a:srgbClr val="6D3A53"/>
                </a:solidFill>
              </a:rPr>
              <a:t>Being comfortable talking about your loss.</a:t>
            </a:r>
          </a:p>
          <a:p>
            <a:pPr>
              <a:lnSpc>
                <a:spcPct val="90000"/>
              </a:lnSpc>
              <a:spcAft>
                <a:spcPts val="600"/>
              </a:spcAft>
            </a:pPr>
            <a:r>
              <a:rPr lang="en-US" sz="2200" dirty="0">
                <a:solidFill>
                  <a:srgbClr val="6D3A53"/>
                </a:solidFill>
              </a:rPr>
              <a:t>Living a full life with a full range of emotions.</a:t>
            </a:r>
          </a:p>
          <a:p>
            <a:pPr indent="-228600">
              <a:lnSpc>
                <a:spcPct val="90000"/>
              </a:lnSpc>
              <a:spcAft>
                <a:spcPts val="600"/>
              </a:spcAft>
              <a:buFont typeface="Arial" panose="020B0604020202020204" pitchFamily="34" charset="0"/>
              <a:buChar char="•"/>
            </a:pPr>
            <a:endParaRPr lang="en-US" sz="2200" dirty="0"/>
          </a:p>
        </p:txBody>
      </p:sp>
      <p:pic>
        <p:nvPicPr>
          <p:cNvPr id="3" name="Picture 2" descr="10 Ways to have a peaceful day">
            <a:extLst>
              <a:ext uri="{FF2B5EF4-FFF2-40B4-BE49-F238E27FC236}">
                <a16:creationId xmlns:a16="http://schemas.microsoft.com/office/drawing/2014/main" id="{989EFD07-8853-45FA-9000-9A014FEF2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 r="25875" b="1"/>
          <a:stretch/>
        </p:blipFill>
        <p:spPr bwMode="auto">
          <a:xfrm>
            <a:off x="802691" y="1569930"/>
            <a:ext cx="4916973" cy="3718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7C1BA78-B313-4B46-9A90-3EA3DE310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692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r>
              <a:rPr lang="en-US" sz="2000" dirty="0">
                <a:solidFill>
                  <a:srgbClr val="672C57"/>
                </a:solidFill>
              </a:rPr>
              <a:t>12 appointments</a:t>
            </a:r>
          </a:p>
          <a:p>
            <a:r>
              <a:rPr lang="en-US" sz="2000" dirty="0">
                <a:solidFill>
                  <a:srgbClr val="672C57"/>
                </a:solidFill>
              </a:rPr>
              <a:t>1</a:t>
            </a:r>
            <a:r>
              <a:rPr lang="en-US" sz="2000" baseline="30000" dirty="0">
                <a:solidFill>
                  <a:srgbClr val="672C57"/>
                </a:solidFill>
              </a:rPr>
              <a:t>st</a:t>
            </a:r>
            <a:r>
              <a:rPr lang="en-US" sz="2000" dirty="0">
                <a:solidFill>
                  <a:srgbClr val="672C57"/>
                </a:solidFill>
              </a:rPr>
              <a:t> appointment: Assessment</a:t>
            </a:r>
          </a:p>
          <a:p>
            <a:pPr lvl="1"/>
            <a:r>
              <a:rPr lang="en-US" sz="2000" dirty="0">
                <a:solidFill>
                  <a:srgbClr val="672C57"/>
                </a:solidFill>
              </a:rPr>
              <a:t>Grief</a:t>
            </a:r>
          </a:p>
          <a:p>
            <a:pPr lvl="1"/>
            <a:r>
              <a:rPr lang="en-US" sz="2000" dirty="0">
                <a:solidFill>
                  <a:srgbClr val="672C57"/>
                </a:solidFill>
              </a:rPr>
              <a:t>Confidence</a:t>
            </a:r>
          </a:p>
          <a:p>
            <a:pPr lvl="1"/>
            <a:r>
              <a:rPr lang="en-US" sz="2000" dirty="0">
                <a:solidFill>
                  <a:srgbClr val="672C57"/>
                </a:solidFill>
              </a:rPr>
              <a:t>Relationships</a:t>
            </a:r>
          </a:p>
          <a:p>
            <a:pPr lvl="1"/>
            <a:r>
              <a:rPr lang="en-US" sz="2000" dirty="0">
                <a:solidFill>
                  <a:srgbClr val="672C57"/>
                </a:solidFill>
              </a:rPr>
              <a:t>Health</a:t>
            </a:r>
          </a:p>
          <a:p>
            <a:pPr lvl="1"/>
            <a:r>
              <a:rPr lang="en-US" sz="2000" dirty="0">
                <a:solidFill>
                  <a:srgbClr val="672C57"/>
                </a:solidFill>
              </a:rPr>
              <a:t>Purpose</a:t>
            </a:r>
          </a:p>
          <a:p>
            <a:r>
              <a:rPr lang="en-US" sz="2000" dirty="0">
                <a:solidFill>
                  <a:srgbClr val="672C57"/>
                </a:solidFill>
              </a:rPr>
              <a:t>Each appointment review a new chapter/assignment </a:t>
            </a:r>
          </a:p>
          <a:p>
            <a:endParaRPr lang="en-US" sz="1800" dirty="0"/>
          </a:p>
          <a:p>
            <a:pPr marL="457200" lvl="1" indent="0">
              <a:buNone/>
            </a:pPr>
            <a:endParaRPr lang="en-US" sz="1800" dirty="0"/>
          </a:p>
        </p:txBody>
      </p:sp>
    </p:spTree>
    <p:extLst>
      <p:ext uri="{BB962C8B-B14F-4D97-AF65-F5344CB8AC3E}">
        <p14:creationId xmlns:p14="http://schemas.microsoft.com/office/powerpoint/2010/main" val="13092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Weekly Appointment</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10" y="2121763"/>
            <a:ext cx="3764826" cy="3773010"/>
          </a:xfrm>
        </p:spPr>
        <p:txBody>
          <a:bodyPr>
            <a:normAutofit fontScale="92500" lnSpcReduction="20000"/>
          </a:bodyPr>
          <a:lstStyle/>
          <a:p>
            <a:r>
              <a:rPr lang="en-US" sz="1800" dirty="0">
                <a:solidFill>
                  <a:srgbClr val="672C57"/>
                </a:solidFill>
              </a:rPr>
              <a:t>What Went Well this Week? (WWW)</a:t>
            </a:r>
          </a:p>
          <a:p>
            <a:pPr lvl="1"/>
            <a:r>
              <a:rPr lang="en-US" sz="1400" dirty="0">
                <a:solidFill>
                  <a:srgbClr val="672C57"/>
                </a:solidFill>
              </a:rPr>
              <a:t>Anchor in WWW</a:t>
            </a:r>
          </a:p>
          <a:p>
            <a:r>
              <a:rPr lang="en-US" sz="1800" dirty="0">
                <a:solidFill>
                  <a:srgbClr val="672C57"/>
                </a:solidFill>
              </a:rPr>
              <a:t>What Didn’t Go Well? (WDW)</a:t>
            </a:r>
          </a:p>
          <a:p>
            <a:pPr lvl="1"/>
            <a:r>
              <a:rPr lang="en-US" sz="1400" dirty="0">
                <a:solidFill>
                  <a:srgbClr val="672C57"/>
                </a:solidFill>
              </a:rPr>
              <a:t>Find the lessons in the WDW</a:t>
            </a:r>
          </a:p>
          <a:p>
            <a:r>
              <a:rPr lang="en-US" sz="1800" dirty="0">
                <a:solidFill>
                  <a:srgbClr val="672C57"/>
                </a:solidFill>
              </a:rPr>
              <a:t>What stood out in your reading?</a:t>
            </a:r>
          </a:p>
          <a:p>
            <a:pPr lvl="1"/>
            <a:r>
              <a:rPr lang="en-US" sz="1400" dirty="0">
                <a:solidFill>
                  <a:srgbClr val="672C57"/>
                </a:solidFill>
              </a:rPr>
              <a:t>Discover what is important to them and what is shifting</a:t>
            </a:r>
          </a:p>
          <a:p>
            <a:r>
              <a:rPr lang="en-US" sz="1800" dirty="0">
                <a:solidFill>
                  <a:srgbClr val="672C57"/>
                </a:solidFill>
              </a:rPr>
              <a:t>What questions do you have?</a:t>
            </a:r>
          </a:p>
          <a:p>
            <a:pPr lvl="1"/>
            <a:r>
              <a:rPr lang="en-US" sz="1400" dirty="0">
                <a:solidFill>
                  <a:srgbClr val="672C57"/>
                </a:solidFill>
              </a:rPr>
              <a:t>Discover where they are struggling</a:t>
            </a:r>
          </a:p>
          <a:p>
            <a:r>
              <a:rPr lang="en-US" sz="1800" dirty="0">
                <a:solidFill>
                  <a:srgbClr val="672C57"/>
                </a:solidFill>
              </a:rPr>
              <a:t>What are you ready to shift?</a:t>
            </a:r>
          </a:p>
          <a:p>
            <a:pPr lvl="1"/>
            <a:r>
              <a:rPr lang="en-US" sz="1400" dirty="0">
                <a:solidFill>
                  <a:srgbClr val="672C57"/>
                </a:solidFill>
              </a:rPr>
              <a:t>Find their concerns</a:t>
            </a:r>
          </a:p>
          <a:p>
            <a:r>
              <a:rPr lang="en-US" sz="1800" dirty="0">
                <a:solidFill>
                  <a:srgbClr val="672C57"/>
                </a:solidFill>
              </a:rPr>
              <a:t>What are your take aways</a:t>
            </a:r>
          </a:p>
          <a:p>
            <a:pPr lvl="1"/>
            <a:r>
              <a:rPr lang="en-US" sz="1400" dirty="0">
                <a:solidFill>
                  <a:srgbClr val="672C57"/>
                </a:solidFill>
              </a:rPr>
              <a:t>Anchor in the things they learned</a:t>
            </a:r>
          </a:p>
          <a:p>
            <a:r>
              <a:rPr lang="en-US" sz="1800" dirty="0">
                <a:solidFill>
                  <a:srgbClr val="672C57"/>
                </a:solidFill>
              </a:rPr>
              <a:t>Use Session Prep Form</a:t>
            </a:r>
          </a:p>
          <a:p>
            <a:endParaRPr lang="en-US" sz="1800" dirty="0"/>
          </a:p>
          <a:p>
            <a:pPr marL="457200" lvl="1" indent="0">
              <a:buNone/>
            </a:pPr>
            <a:endParaRPr lang="en-US" sz="1800" dirty="0"/>
          </a:p>
        </p:txBody>
      </p:sp>
    </p:spTree>
    <p:extLst>
      <p:ext uri="{BB962C8B-B14F-4D97-AF65-F5344CB8AC3E}">
        <p14:creationId xmlns:p14="http://schemas.microsoft.com/office/powerpoint/2010/main" val="29443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44923" y="2405894"/>
            <a:ext cx="5315189" cy="3994473"/>
          </a:xfrm>
        </p:spPr>
        <p:txBody>
          <a:bodyPr anchor="t">
            <a:noAutofit/>
          </a:bodyPr>
          <a:lstStyle/>
          <a:p>
            <a:r>
              <a:rPr lang="en-US" sz="3200" dirty="0">
                <a:solidFill>
                  <a:srgbClr val="672C57"/>
                </a:solidFill>
              </a:rPr>
              <a:t>Use for Discovery</a:t>
            </a:r>
          </a:p>
          <a:p>
            <a:r>
              <a:rPr lang="en-US" sz="3200" dirty="0">
                <a:solidFill>
                  <a:srgbClr val="672C57"/>
                </a:solidFill>
              </a:rPr>
              <a:t>Expand Understanding</a:t>
            </a:r>
          </a:p>
          <a:p>
            <a:r>
              <a:rPr lang="en-US" sz="3200" dirty="0">
                <a:solidFill>
                  <a:srgbClr val="672C57"/>
                </a:solidFill>
              </a:rPr>
              <a:t>Create Space for Shifts</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What? </a:t>
            </a:r>
          </a:p>
          <a:p>
            <a:pPr lvl="1"/>
            <a:r>
              <a:rPr lang="en-US" dirty="0">
                <a:solidFill>
                  <a:srgbClr val="672C57"/>
                </a:solidFill>
              </a:rPr>
              <a:t>What happened?</a:t>
            </a:r>
          </a:p>
          <a:p>
            <a:pPr lvl="1"/>
            <a:r>
              <a:rPr lang="en-US" dirty="0">
                <a:solidFill>
                  <a:srgbClr val="672C57"/>
                </a:solidFill>
              </a:rPr>
              <a:t>What did you think? Feel? Do?</a:t>
            </a:r>
          </a:p>
          <a:p>
            <a:r>
              <a:rPr lang="en-US" dirty="0">
                <a:solidFill>
                  <a:srgbClr val="672C57"/>
                </a:solidFill>
              </a:rPr>
              <a:t>When? </a:t>
            </a:r>
          </a:p>
          <a:p>
            <a:r>
              <a:rPr lang="en-US" dirty="0">
                <a:solidFill>
                  <a:srgbClr val="672C57"/>
                </a:solidFill>
              </a:rPr>
              <a:t>Where?</a:t>
            </a:r>
          </a:p>
          <a:p>
            <a:r>
              <a:rPr lang="en-US" dirty="0">
                <a:solidFill>
                  <a:srgbClr val="672C57"/>
                </a:solidFill>
              </a:rPr>
              <a:t>How? </a:t>
            </a:r>
          </a:p>
          <a:p>
            <a:pPr lvl="1"/>
            <a:r>
              <a:rPr lang="en-US" dirty="0">
                <a:solidFill>
                  <a:srgbClr val="672C57"/>
                </a:solidFill>
              </a:rPr>
              <a:t>How did you feel?</a:t>
            </a:r>
          </a:p>
          <a:p>
            <a:pPr lvl="1"/>
            <a:r>
              <a:rPr lang="en-US" dirty="0">
                <a:solidFill>
                  <a:srgbClr val="672C57"/>
                </a:solidFill>
              </a:rPr>
              <a:t>How did you respond?</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Why?</a:t>
            </a:r>
          </a:p>
          <a:p>
            <a:pPr lvl="1"/>
            <a:r>
              <a:rPr lang="en-US" dirty="0">
                <a:solidFill>
                  <a:srgbClr val="672C57"/>
                </a:solidFill>
              </a:rPr>
              <a:t>Use sparingly</a:t>
            </a:r>
          </a:p>
          <a:p>
            <a:pPr lvl="1"/>
            <a:r>
              <a:rPr lang="en-US" dirty="0">
                <a:solidFill>
                  <a:srgbClr val="672C57"/>
                </a:solidFill>
              </a:rPr>
              <a:t>Why did you choose to think/feel that? Why do you think/feel this happened/ she did this?</a:t>
            </a:r>
          </a:p>
          <a:p>
            <a:r>
              <a:rPr lang="en-US" dirty="0">
                <a:solidFill>
                  <a:srgbClr val="672C57"/>
                </a:solidFill>
              </a:rPr>
              <a:t>What if?</a:t>
            </a:r>
          </a:p>
          <a:p>
            <a:pPr lvl="1"/>
            <a:r>
              <a:rPr lang="en-US" dirty="0">
                <a:solidFill>
                  <a:srgbClr val="672C57"/>
                </a:solidFill>
              </a:rPr>
              <a:t>What if it’s ok to be sad?</a:t>
            </a:r>
          </a:p>
          <a:p>
            <a:pPr lvl="1"/>
            <a:r>
              <a:rPr lang="en-US" dirty="0">
                <a:solidFill>
                  <a:srgbClr val="672C57"/>
                </a:solidFill>
              </a:rPr>
              <a:t>What if it’s possible to allow this?</a:t>
            </a:r>
          </a:p>
          <a:p>
            <a:pPr lvl="1"/>
            <a:r>
              <a:rPr lang="en-US" dirty="0">
                <a:solidFill>
                  <a:srgbClr val="672C57"/>
                </a:solidFill>
              </a:rPr>
              <a:t>What if you could let go of carrying this heavy burden?</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Growing Around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4" name="Picture 13">
            <a:extLst>
              <a:ext uri="{FF2B5EF4-FFF2-40B4-BE49-F238E27FC236}">
                <a16:creationId xmlns:a16="http://schemas.microsoft.com/office/drawing/2014/main" id="{A39D2DA3-3CF6-4808-817B-5DC964EF9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8858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Communications Chart</a:t>
            </a:r>
          </a:p>
        </p:txBody>
      </p:sp>
      <p:pic>
        <p:nvPicPr>
          <p:cNvPr id="6" name="Content Placeholder 5">
            <a:extLst>
              <a:ext uri="{FF2B5EF4-FFF2-40B4-BE49-F238E27FC236}">
                <a16:creationId xmlns:a16="http://schemas.microsoft.com/office/drawing/2014/main" id="{7F2795FC-ADE0-4821-A4A7-4F775511ADC4}"/>
              </a:ext>
            </a:extLst>
          </p:cNvPr>
          <p:cNvPicPr>
            <a:picLocks noGrp="1" noChangeAspect="1"/>
          </p:cNvPicPr>
          <p:nvPr>
            <p:ph idx="1"/>
          </p:nvPr>
        </p:nvPicPr>
        <p:blipFill>
          <a:blip r:embed="rId2"/>
          <a:stretch>
            <a:fillRect/>
          </a:stretch>
        </p:blipFill>
        <p:spPr>
          <a:xfrm>
            <a:off x="2685010" y="1518877"/>
            <a:ext cx="6821979" cy="4730718"/>
          </a:xfrm>
        </p:spPr>
      </p:pic>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963261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3" name="TextBox 2">
            <a:extLst>
              <a:ext uri="{FF2B5EF4-FFF2-40B4-BE49-F238E27FC236}">
                <a16:creationId xmlns:a16="http://schemas.microsoft.com/office/drawing/2014/main" id="{60583F79-6AFE-4E34-95C5-B8D1A7861AED}"/>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303674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sp>
        <p:nvSpPr>
          <p:cNvPr id="17" name="Arrow: Down 16">
            <a:extLst>
              <a:ext uri="{FF2B5EF4-FFF2-40B4-BE49-F238E27FC236}">
                <a16:creationId xmlns:a16="http://schemas.microsoft.com/office/drawing/2014/main" id="{A39EC40F-8BF0-48DD-B9C2-1BEED99766E2}"/>
              </a:ext>
            </a:extLst>
          </p:cNvPr>
          <p:cNvSpPr/>
          <p:nvPr/>
        </p:nvSpPr>
        <p:spPr>
          <a:xfrm rot="16200000">
            <a:off x="3010561" y="1042678"/>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DD86DAC-DC47-4A7B-AAF7-53A758AD9723}"/>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6" y="-910911"/>
          <a:ext cx="11654969" cy="821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Down 1">
            <a:extLst>
              <a:ext uri="{FF2B5EF4-FFF2-40B4-BE49-F238E27FC236}">
                <a16:creationId xmlns:a16="http://schemas.microsoft.com/office/drawing/2014/main" id="{F6480249-7363-4894-8CA1-042935A6ED01}"/>
              </a:ext>
            </a:extLst>
          </p:cNvPr>
          <p:cNvSpPr/>
          <p:nvPr/>
        </p:nvSpPr>
        <p:spPr>
          <a:xfrm rot="18721133">
            <a:off x="-825733" y="778080"/>
            <a:ext cx="275948" cy="150942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Person people clipart 2 image">
            <a:extLst>
              <a:ext uri="{FF2B5EF4-FFF2-40B4-BE49-F238E27FC236}">
                <a16:creationId xmlns:a16="http://schemas.microsoft.com/office/drawing/2014/main" id="{557E972A-EA99-46A2-BE18-EFFA66224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972" y="2976817"/>
            <a:ext cx="610425" cy="237785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Man">
            <a:extLst>
              <a:ext uri="{FF2B5EF4-FFF2-40B4-BE49-F238E27FC236}">
                <a16:creationId xmlns:a16="http://schemas.microsoft.com/office/drawing/2014/main" id="{A01D642F-D191-466D-9E39-6F94EF78B2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084" y="525531"/>
            <a:ext cx="2014523" cy="2014523"/>
          </a:xfrm>
          <a:prstGeom prst="rect">
            <a:avLst/>
          </a:prstGeom>
        </p:spPr>
      </p:pic>
      <p:sp>
        <p:nvSpPr>
          <p:cNvPr id="15" name="TextBox 14">
            <a:extLst>
              <a:ext uri="{FF2B5EF4-FFF2-40B4-BE49-F238E27FC236}">
                <a16:creationId xmlns:a16="http://schemas.microsoft.com/office/drawing/2014/main" id="{38393CB2-2C28-400A-B73B-1331D95D597F}"/>
              </a:ext>
            </a:extLst>
          </p:cNvPr>
          <p:cNvSpPr txBox="1"/>
          <p:nvPr/>
        </p:nvSpPr>
        <p:spPr>
          <a:xfrm>
            <a:off x="1423851" y="-1423851"/>
            <a:ext cx="2194560" cy="923330"/>
          </a:xfrm>
          <a:prstGeom prst="rect">
            <a:avLst/>
          </a:prstGeom>
          <a:noFill/>
        </p:spPr>
        <p:txBody>
          <a:bodyPr wrap="square" rtlCol="0">
            <a:spAutoFit/>
          </a:bodyPr>
          <a:lstStyle/>
          <a:p>
            <a:r>
              <a:rPr lang="en-US" dirty="0"/>
              <a:t>Have you experienced the heavy pull of grief?</a:t>
            </a:r>
          </a:p>
        </p:txBody>
      </p:sp>
      <p:sp>
        <p:nvSpPr>
          <p:cNvPr id="18" name="Arrow: Down 17">
            <a:extLst>
              <a:ext uri="{FF2B5EF4-FFF2-40B4-BE49-F238E27FC236}">
                <a16:creationId xmlns:a16="http://schemas.microsoft.com/office/drawing/2014/main" id="{2B6D72B2-FB41-4126-9F61-840C125C3480}"/>
              </a:ext>
            </a:extLst>
          </p:cNvPr>
          <p:cNvSpPr/>
          <p:nvPr/>
        </p:nvSpPr>
        <p:spPr>
          <a:xfrm rot="18215718">
            <a:off x="2912762" y="1802965"/>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A9132A-AE21-41E7-94BE-F1B04EF6AA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Broken Heart">
            <a:extLst>
              <a:ext uri="{FF2B5EF4-FFF2-40B4-BE49-F238E27FC236}">
                <a16:creationId xmlns:a16="http://schemas.microsoft.com/office/drawing/2014/main" id="{DAEA8219-C50B-456F-98C9-A0986DF2B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300" y="959817"/>
            <a:ext cx="651845" cy="651845"/>
          </a:xfrm>
          <a:prstGeom prst="rect">
            <a:avLst/>
          </a:prstGeom>
        </p:spPr>
      </p:pic>
      <p:pic>
        <p:nvPicPr>
          <p:cNvPr id="19" name="Graphic 18" descr="Heart">
            <a:extLst>
              <a:ext uri="{FF2B5EF4-FFF2-40B4-BE49-F238E27FC236}">
                <a16:creationId xmlns:a16="http://schemas.microsoft.com/office/drawing/2014/main" id="{FBB73D69-DAD0-4CE4-9E6E-F69A675882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2F01B6C-472B-4A14-86A3-696447B4BC4C}"/>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50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2" name="Group 1">
            <a:extLst>
              <a:ext uri="{FF2B5EF4-FFF2-40B4-BE49-F238E27FC236}">
                <a16:creationId xmlns:a16="http://schemas.microsoft.com/office/drawing/2014/main" id="{73F584D3-FBD6-4B7E-A577-3EDBF057E5BE}"/>
              </a:ext>
            </a:extLst>
          </p:cNvPr>
          <p:cNvGrpSpPr/>
          <p:nvPr/>
        </p:nvGrpSpPr>
        <p:grpSpPr>
          <a:xfrm>
            <a:off x="4262491" y="643800"/>
            <a:ext cx="2014523" cy="2014523"/>
            <a:chOff x="4262491" y="643800"/>
            <a:chExt cx="2014523" cy="2014523"/>
          </a:xfrm>
        </p:grpSpPr>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2491" y="643800"/>
              <a:ext cx="2014523" cy="2014523"/>
            </a:xfrm>
            <a:prstGeom prst="rect">
              <a:avLst/>
            </a:prstGeom>
          </p:spPr>
        </p:pic>
        <p:pic>
          <p:nvPicPr>
            <p:cNvPr id="11" name="Graphic 10" descr="Broken Heart">
              <a:extLst>
                <a:ext uri="{FF2B5EF4-FFF2-40B4-BE49-F238E27FC236}">
                  <a16:creationId xmlns:a16="http://schemas.microsoft.com/office/drawing/2014/main" id="{65F28E26-21E2-4675-BFDC-52ADC89F1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3829" y="1099718"/>
              <a:ext cx="651845" cy="651845"/>
            </a:xfrm>
            <a:prstGeom prst="rect">
              <a:avLst/>
            </a:prstGeom>
          </p:spPr>
        </p:pic>
      </p:grpSp>
    </p:spTree>
    <p:extLst>
      <p:ext uri="{BB962C8B-B14F-4D97-AF65-F5344CB8AC3E}">
        <p14:creationId xmlns:p14="http://schemas.microsoft.com/office/powerpoint/2010/main" val="7338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1617" y="524062"/>
            <a:ext cx="2014523" cy="2014523"/>
          </a:xfrm>
          <a:prstGeom prst="rect">
            <a:avLst/>
          </a:prstGeom>
        </p:spPr>
      </p:pic>
      <p:pic>
        <p:nvPicPr>
          <p:cNvPr id="17" name="Graphic 16" descr="Heart">
            <a:extLst>
              <a:ext uri="{FF2B5EF4-FFF2-40B4-BE49-F238E27FC236}">
                <a16:creationId xmlns:a16="http://schemas.microsoft.com/office/drawing/2014/main" id="{22FC753A-5278-48D4-A1B7-BBECAE14A8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48489" y="998086"/>
            <a:ext cx="540778" cy="540778"/>
          </a:xfrm>
          <a:prstGeom prst="rect">
            <a:avLst/>
          </a:prstGeom>
        </p:spPr>
      </p:pic>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5C45EE2F-1865-43A7-97D6-9751379B964E}"/>
              </a:ext>
            </a:extLst>
          </p:cNvPr>
          <p:cNvSpPr txBox="1"/>
          <p:nvPr/>
        </p:nvSpPr>
        <p:spPr>
          <a:xfrm>
            <a:off x="8336132" y="1154143"/>
            <a:ext cx="1641814" cy="769441"/>
          </a:xfrm>
          <a:prstGeom prst="rect">
            <a:avLst/>
          </a:prstGeom>
          <a:noFill/>
        </p:spPr>
        <p:txBody>
          <a:bodyPr wrap="square" rtlCol="0">
            <a:spAutoFit/>
          </a:bodyPr>
          <a:lstStyle/>
          <a:p>
            <a:r>
              <a:rPr lang="en-US" sz="4400" dirty="0">
                <a:solidFill>
                  <a:srgbClr val="682756"/>
                </a:solidFill>
              </a:rPr>
              <a:t>Vision</a:t>
            </a:r>
          </a:p>
        </p:txBody>
      </p:sp>
    </p:spTree>
    <p:extLst>
      <p:ext uri="{BB962C8B-B14F-4D97-AF65-F5344CB8AC3E}">
        <p14:creationId xmlns:p14="http://schemas.microsoft.com/office/powerpoint/2010/main" val="35969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Tree>
    <p:extLst>
      <p:ext uri="{BB962C8B-B14F-4D97-AF65-F5344CB8AC3E}">
        <p14:creationId xmlns:p14="http://schemas.microsoft.com/office/powerpoint/2010/main" val="327335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r>
              <a:rPr lang="en-US" sz="2400" b="1" dirty="0">
                <a:solidFill>
                  <a:schemeClr val="bg1"/>
                </a:solidFill>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r>
              <a:rPr lang="en-US" sz="2400" b="1" dirty="0">
                <a:solidFill>
                  <a:schemeClr val="bg1"/>
                </a:solidFill>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algn="ctr"/>
            <a:r>
              <a:rPr lang="en-US" sz="4000" dirty="0">
                <a:solidFill>
                  <a:srgbClr val="632552"/>
                </a:solidFill>
              </a:rPr>
              <a:t>HOPE Model of Healing</a:t>
            </a:r>
          </a:p>
          <a:p>
            <a:pPr algn="ctr"/>
            <a:r>
              <a:rPr lang="en-US" sz="2800" dirty="0">
                <a:solidFill>
                  <a:srgbClr val="632552"/>
                </a:solidFill>
              </a:rPr>
              <a:t>5 Foundations of Growth</a:t>
            </a:r>
          </a:p>
        </p:txBody>
      </p:sp>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r>
              <a:rPr lang="en-US" sz="2400" b="1" dirty="0">
                <a:solidFill>
                  <a:schemeClr val="bg1"/>
                </a:solidFill>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r>
              <a:rPr lang="en-US" sz="2400" b="1" dirty="0">
                <a:solidFill>
                  <a:schemeClr val="bg1"/>
                </a:solidFill>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r>
              <a:rPr lang="en-US" sz="2400" b="1" dirty="0">
                <a:solidFill>
                  <a:schemeClr val="bg1"/>
                </a:solidFill>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4" name="Graphic 23" descr="Man">
            <a:extLst>
              <a:ext uri="{FF2B5EF4-FFF2-40B4-BE49-F238E27FC236}">
                <a16:creationId xmlns:a16="http://schemas.microsoft.com/office/drawing/2014/main" id="{6D43A7EB-8746-4AEB-A1E1-BE2E69DD50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3178" y="68482"/>
            <a:ext cx="1209661" cy="1209661"/>
          </a:xfrm>
          <a:prstGeom prst="rect">
            <a:avLst/>
          </a:prstGeom>
        </p:spPr>
      </p:pic>
      <p:pic>
        <p:nvPicPr>
          <p:cNvPr id="25" name="Graphic 24" descr="Heart">
            <a:extLst>
              <a:ext uri="{FF2B5EF4-FFF2-40B4-BE49-F238E27FC236}">
                <a16:creationId xmlns:a16="http://schemas.microsoft.com/office/drawing/2014/main" id="{46CA796B-52AF-4583-8A5F-FAFCEE9856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5647" y="385740"/>
            <a:ext cx="324721" cy="324721"/>
          </a:xfrm>
          <a:prstGeom prst="rect">
            <a:avLst/>
          </a:prstGeom>
        </p:spPr>
      </p:pic>
    </p:spTree>
    <p:extLst>
      <p:ext uri="{BB962C8B-B14F-4D97-AF65-F5344CB8AC3E}">
        <p14:creationId xmlns:p14="http://schemas.microsoft.com/office/powerpoint/2010/main" val="374103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FE4601F1-88FF-4EB0-8E2C-1EC1635B272C}"/>
              </a:ext>
            </a:extLst>
          </p:cNvPr>
          <p:cNvSpPr txBox="1"/>
          <p:nvPr/>
        </p:nvSpPr>
        <p:spPr>
          <a:xfrm>
            <a:off x="2422358" y="1853039"/>
            <a:ext cx="7395410" cy="2308324"/>
          </a:xfrm>
          <a:prstGeom prst="rect">
            <a:avLst/>
          </a:prstGeom>
          <a:noFill/>
        </p:spPr>
        <p:txBody>
          <a:bodyPr wrap="square">
            <a:spAutoFit/>
          </a:bodyPr>
          <a:lstStyle/>
          <a:p>
            <a:pPr algn="ctr"/>
            <a:r>
              <a:rPr lang="en-US" sz="3600" dirty="0">
                <a:solidFill>
                  <a:srgbClr val="682756"/>
                </a:solidFill>
              </a:rPr>
              <a:t>The problem isn’t grief.</a:t>
            </a:r>
          </a:p>
          <a:p>
            <a:pPr algn="ctr"/>
            <a:r>
              <a:rPr lang="en-US" sz="3600" dirty="0">
                <a:solidFill>
                  <a:srgbClr val="682756"/>
                </a:solidFill>
              </a:rPr>
              <a:t>Grief is the solution. </a:t>
            </a:r>
          </a:p>
          <a:p>
            <a:pPr algn="ctr"/>
            <a:r>
              <a:rPr lang="en-US" sz="3600" dirty="0">
                <a:solidFill>
                  <a:srgbClr val="682756"/>
                </a:solidFill>
              </a:rPr>
              <a:t>The problem is the misunderstanding and  judgment of grief</a:t>
            </a:r>
            <a:r>
              <a:rPr lang="en-US" sz="3200" dirty="0">
                <a:solidFill>
                  <a:srgbClr val="682756"/>
                </a:solidFill>
              </a:rPr>
              <a:t>.</a:t>
            </a:r>
          </a:p>
        </p:txBody>
      </p:sp>
    </p:spTree>
    <p:extLst>
      <p:ext uri="{BB962C8B-B14F-4D97-AF65-F5344CB8AC3E}">
        <p14:creationId xmlns:p14="http://schemas.microsoft.com/office/powerpoint/2010/main" val="1648362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2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study chapter 2</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369916665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4501-8F51-46C0-A508-39ECC51CB2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BCCC84-2B2F-46D0-B6AC-774C9779DE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4989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normAutofit/>
          </a:bodyPr>
          <a:lstStyle/>
          <a:p>
            <a:r>
              <a:rPr lang="en-US" sz="3200" dirty="0">
                <a:solidFill>
                  <a:srgbClr val="672C57"/>
                </a:solidFill>
              </a:rPr>
              <a:t>Communications Chart</a:t>
            </a:r>
          </a:p>
          <a:p>
            <a:r>
              <a:rPr lang="en-US" sz="3200" dirty="0">
                <a:solidFill>
                  <a:srgbClr val="672C57"/>
                </a:solidFill>
              </a:rPr>
              <a:t>Letter</a:t>
            </a:r>
          </a:p>
          <a:p>
            <a:r>
              <a:rPr lang="en-US" sz="3200" dirty="0">
                <a:solidFill>
                  <a:srgbClr val="672C57"/>
                </a:solidFill>
              </a:rPr>
              <a:t>Hope Model of Healing</a:t>
            </a:r>
          </a:p>
          <a:p>
            <a:r>
              <a:rPr lang="en-US" sz="3200" dirty="0">
                <a:solidFill>
                  <a:srgbClr val="672C57"/>
                </a:solidFill>
              </a:rPr>
              <a:t>Business Strategies</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923330"/>
          </a:xfrm>
          <a:prstGeom prst="rect">
            <a:avLst/>
          </a:prstGeom>
          <a:noFill/>
        </p:spPr>
        <p:txBody>
          <a:bodyPr wrap="square">
            <a:spAutoFit/>
          </a:bodyPr>
          <a:lstStyle/>
          <a:p>
            <a:pPr marL="0" indent="0">
              <a:buNone/>
            </a:pPr>
            <a:r>
              <a:rPr lang="en-US" sz="5400" dirty="0">
                <a:solidFill>
                  <a:srgbClr val="778436"/>
                </a:solidFill>
                <a:latin typeface="Playlist" pitchFamily="50" charset="0"/>
              </a:rPr>
              <a:t>Agenda:</a:t>
            </a:r>
          </a:p>
        </p:txBody>
      </p:sp>
      <p:pic>
        <p:nvPicPr>
          <p:cNvPr id="4" name="Picture 3">
            <a:extLst>
              <a:ext uri="{FF2B5EF4-FFF2-40B4-BE49-F238E27FC236}">
                <a16:creationId xmlns:a16="http://schemas.microsoft.com/office/drawing/2014/main" id="{696F6A16-B86F-454F-BF01-762ED8796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7684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pPr>
            <a:r>
              <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27th</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742950">
              <a:lnSpc>
                <a:spcPct val="107000"/>
              </a:lnSpc>
              <a:spcBef>
                <a:spcPts val="0"/>
              </a:spcBef>
            </a:pP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Chapter 8 assignments</a:t>
            </a:r>
          </a:p>
          <a:p>
            <a:pPr marL="971550" lvl="1" indent="-742950">
              <a:lnSpc>
                <a:spcPct val="107000"/>
              </a:lnSpc>
              <a:spcBef>
                <a:spcPts val="0"/>
              </a:spcBef>
            </a:pPr>
            <a:r>
              <a:rPr lang="en-US" sz="32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Communication Chart</a:t>
            </a:r>
          </a:p>
          <a:p>
            <a:pPr marL="971550" lvl="1" indent="-742950">
              <a:lnSpc>
                <a:spcPct val="107000"/>
              </a:lnSpc>
              <a:spcBef>
                <a:spcPts val="0"/>
              </a:spcBef>
            </a:pPr>
            <a:r>
              <a:rPr lang="en-US" sz="3200" dirty="0">
                <a:solidFill>
                  <a:srgbClr val="672C57"/>
                </a:solidFill>
                <a:latin typeface="Calibri" panose="020F0502020204030204" pitchFamily="34" charset="0"/>
                <a:ea typeface="Calibri" panose="020F0502020204030204" pitchFamily="34" charset="0"/>
                <a:cs typeface="Times New Roman" panose="02020603050405020304" pitchFamily="18" charset="0"/>
              </a:rPr>
              <a:t>Letter </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7549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Grief is uncomfortable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556302"/>
            <a:ext cx="10515600" cy="4351338"/>
          </a:xfrm>
        </p:spPr>
        <p:txBody>
          <a:bodyPr/>
          <a:lstStyle/>
          <a:p>
            <a:r>
              <a:rPr lang="en-US" dirty="0">
                <a:solidFill>
                  <a:srgbClr val="672C57"/>
                </a:solidFill>
              </a:rPr>
              <a:t>Fear because you don’t know what to do</a:t>
            </a:r>
          </a:p>
          <a:p>
            <a:pPr lvl="1"/>
            <a:r>
              <a:rPr lang="en-US" dirty="0">
                <a:solidFill>
                  <a:srgbClr val="672C57"/>
                </a:solidFill>
              </a:rPr>
              <a:t>Feel helpless</a:t>
            </a:r>
          </a:p>
          <a:p>
            <a:pPr lvl="1"/>
            <a:r>
              <a:rPr lang="en-US" dirty="0">
                <a:solidFill>
                  <a:srgbClr val="672C57"/>
                </a:solidFill>
              </a:rPr>
              <a:t>Feel like you must fix it</a:t>
            </a:r>
          </a:p>
          <a:p>
            <a:r>
              <a:rPr lang="en-US" dirty="0">
                <a:solidFill>
                  <a:srgbClr val="672C57"/>
                </a:solidFill>
              </a:rPr>
              <a:t>Panic because you don’t understand grief </a:t>
            </a:r>
          </a:p>
          <a:p>
            <a:r>
              <a:rPr lang="en-US" dirty="0">
                <a:solidFill>
                  <a:srgbClr val="672C57"/>
                </a:solidFill>
              </a:rPr>
              <a:t>Anxious to talk people out of it</a:t>
            </a:r>
          </a:p>
          <a:p>
            <a:pPr marL="0" indent="0">
              <a:buNone/>
            </a:pPr>
            <a:endParaRPr lang="en-US" dirty="0">
              <a:solidFill>
                <a:srgbClr val="672C57"/>
              </a:solidFill>
            </a:endParaRPr>
          </a:p>
          <a:p>
            <a:pPr marL="457200" lvl="1" indent="0">
              <a:buNone/>
            </a:pPr>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424363" y="4167651"/>
            <a:ext cx="7343273" cy="1446550"/>
          </a:xfrm>
          <a:prstGeom prst="rect">
            <a:avLst/>
          </a:prstGeom>
          <a:noFill/>
        </p:spPr>
        <p:txBody>
          <a:bodyPr wrap="square" rtlCol="0">
            <a:spAutoFit/>
          </a:bodyPr>
          <a:lstStyle/>
          <a:p>
            <a:pPr algn="ctr"/>
            <a:r>
              <a:rPr lang="en-US" sz="3200" b="1" dirty="0">
                <a:solidFill>
                  <a:srgbClr val="7D8A3C"/>
                </a:solidFill>
              </a:rPr>
              <a:t>Goal: </a:t>
            </a:r>
            <a:r>
              <a:rPr lang="en-US" sz="2800" dirty="0">
                <a:solidFill>
                  <a:srgbClr val="7D8A3C"/>
                </a:solidFill>
              </a:rPr>
              <a:t>to become </a:t>
            </a:r>
            <a:r>
              <a:rPr lang="en-US" sz="2800" b="1" dirty="0">
                <a:solidFill>
                  <a:srgbClr val="7D8A3C"/>
                </a:solidFill>
              </a:rPr>
              <a:t>comfortable, confident and effective</a:t>
            </a:r>
            <a:r>
              <a:rPr lang="en-US" sz="2800" dirty="0">
                <a:solidFill>
                  <a:srgbClr val="7D8A3C"/>
                </a:solidFill>
              </a:rPr>
              <a:t> in supporting a client in their grief and assisting them in incremental steps and shifts.</a:t>
            </a:r>
          </a:p>
        </p:txBody>
      </p:sp>
    </p:spTree>
    <p:extLst>
      <p:ext uri="{BB962C8B-B14F-4D97-AF65-F5344CB8AC3E}">
        <p14:creationId xmlns:p14="http://schemas.microsoft.com/office/powerpoint/2010/main" val="37671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277352" y="1556302"/>
            <a:ext cx="9637295" cy="2917086"/>
          </a:xfrm>
        </p:spPr>
        <p:txBody>
          <a:bodyPr>
            <a:normAutofit/>
          </a:bodyPr>
          <a:lstStyle/>
          <a:p>
            <a:pPr marL="0" indent="0" algn="ctr">
              <a:buNone/>
            </a:pPr>
            <a:r>
              <a:rPr lang="en-US" sz="4400" dirty="0">
                <a:solidFill>
                  <a:srgbClr val="672C57"/>
                </a:solidFill>
              </a:rPr>
              <a:t>“Nothing good has come from the death of my daughter, but good has come from my response to it.”</a:t>
            </a:r>
          </a:p>
          <a:p>
            <a:pPr marL="0" indent="0" algn="ctr">
              <a:buNone/>
            </a:pPr>
            <a:r>
              <a:rPr lang="en-US" sz="4400" dirty="0">
                <a:solidFill>
                  <a:srgbClr val="672C57"/>
                </a:solidFill>
              </a:rPr>
              <a:t>-</a:t>
            </a:r>
            <a:r>
              <a:rPr lang="en-US" sz="3600" i="1" dirty="0">
                <a:solidFill>
                  <a:srgbClr val="672C57"/>
                </a:solidFill>
              </a:rPr>
              <a:t>Sandy</a:t>
            </a:r>
          </a:p>
          <a:p>
            <a:pPr marL="0" indent="0">
              <a:buNone/>
            </a:pPr>
            <a:endParaRPr lang="en-US" sz="4400" dirty="0">
              <a:solidFill>
                <a:srgbClr val="672C57"/>
              </a:solidFill>
            </a:endParaRPr>
          </a:p>
          <a:p>
            <a:pPr marL="457200" lvl="1" indent="0">
              <a:buNone/>
            </a:pPr>
            <a:endParaRPr lang="en-US" sz="4400"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7690886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Why I’m Able to Do This Work</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p:txBody>
          <a:bodyPr/>
          <a:lstStyle/>
          <a:p>
            <a:r>
              <a:rPr lang="en-US" dirty="0">
                <a:solidFill>
                  <a:srgbClr val="672C57"/>
                </a:solidFill>
              </a:rPr>
              <a:t>Because I know in my bones that healing is possible</a:t>
            </a:r>
          </a:p>
          <a:p>
            <a:r>
              <a:rPr lang="en-US" dirty="0">
                <a:solidFill>
                  <a:srgbClr val="672C57"/>
                </a:solidFill>
              </a:rPr>
              <a:t>Because I have felt the affects of grief healing and I’m encouraged to share that with others</a:t>
            </a:r>
          </a:p>
          <a:p>
            <a:r>
              <a:rPr lang="en-US" dirty="0">
                <a:solidFill>
                  <a:srgbClr val="672C57"/>
                </a:solidFill>
              </a:rPr>
              <a:t>Because if a person is willing to put in the effort, learn and grow they will experience healing</a:t>
            </a:r>
          </a:p>
          <a:p>
            <a:pPr lvl="1"/>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557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253331"/>
            <a:ext cx="10515600" cy="4351338"/>
          </a:xfrm>
        </p:spPr>
        <p:txBody>
          <a:bodyPr/>
          <a:lstStyle/>
          <a:p>
            <a:pPr marL="0" indent="0">
              <a:buNone/>
            </a:pPr>
            <a:r>
              <a:rPr lang="en-US" dirty="0">
                <a:solidFill>
                  <a:srgbClr val="672C57"/>
                </a:solidFill>
              </a:rPr>
              <a:t>“The pain that you create now is always some form of </a:t>
            </a:r>
            <a:r>
              <a:rPr lang="en-US" dirty="0">
                <a:solidFill>
                  <a:srgbClr val="7D8A3C"/>
                </a:solidFill>
              </a:rPr>
              <a:t>nonacceptance</a:t>
            </a:r>
            <a:r>
              <a:rPr lang="en-US" dirty="0">
                <a:solidFill>
                  <a:srgbClr val="672C57"/>
                </a:solidFill>
              </a:rPr>
              <a:t>, some form of </a:t>
            </a:r>
            <a:r>
              <a:rPr lang="en-US" dirty="0">
                <a:solidFill>
                  <a:srgbClr val="7D8A3C"/>
                </a:solidFill>
              </a:rPr>
              <a:t>unconscious resistance </a:t>
            </a:r>
            <a:r>
              <a:rPr lang="en-US" dirty="0">
                <a:solidFill>
                  <a:srgbClr val="672C57"/>
                </a:solidFill>
              </a:rPr>
              <a:t>to what is.  </a:t>
            </a:r>
          </a:p>
          <a:p>
            <a:pPr marL="0" indent="0">
              <a:buNone/>
            </a:pPr>
            <a:r>
              <a:rPr lang="en-US" dirty="0">
                <a:solidFill>
                  <a:srgbClr val="672C57"/>
                </a:solidFill>
              </a:rPr>
              <a:t>“On the level of thought, the resistance is some form of </a:t>
            </a:r>
            <a:r>
              <a:rPr lang="en-US" dirty="0">
                <a:solidFill>
                  <a:srgbClr val="7D8A3C"/>
                </a:solidFill>
              </a:rPr>
              <a:t>judgment</a:t>
            </a:r>
            <a:r>
              <a:rPr lang="en-US" dirty="0">
                <a:solidFill>
                  <a:srgbClr val="672C57"/>
                </a:solidFill>
              </a:rPr>
              <a:t>. </a:t>
            </a:r>
          </a:p>
          <a:p>
            <a:pPr marL="0" indent="0">
              <a:buNone/>
            </a:pPr>
            <a:r>
              <a:rPr lang="en-US" dirty="0">
                <a:solidFill>
                  <a:srgbClr val="672C57"/>
                </a:solidFill>
              </a:rPr>
              <a:t>“On the emotional level, it is some form of </a:t>
            </a:r>
            <a:r>
              <a:rPr lang="en-US" dirty="0">
                <a:solidFill>
                  <a:srgbClr val="7D8A3C"/>
                </a:solidFill>
              </a:rPr>
              <a:t>negativity</a:t>
            </a:r>
            <a:r>
              <a:rPr lang="en-US" dirty="0">
                <a:solidFill>
                  <a:srgbClr val="672C57"/>
                </a:solidFill>
              </a:rPr>
              <a:t>. </a:t>
            </a:r>
          </a:p>
          <a:p>
            <a:pPr marL="0" indent="0">
              <a:buNone/>
            </a:pPr>
            <a:r>
              <a:rPr lang="en-US" dirty="0">
                <a:solidFill>
                  <a:srgbClr val="7D8A3C"/>
                </a:solidFill>
              </a:rPr>
              <a:t>“The intensity of the pain depends on the degree of resistance to the present moment</a:t>
            </a:r>
            <a:r>
              <a:rPr lang="en-US" dirty="0">
                <a:solidFill>
                  <a:srgbClr val="672C57"/>
                </a:solidFill>
              </a:rPr>
              <a:t>, and this in turn depends on how strongly you are identified with your mind.”</a:t>
            </a:r>
          </a:p>
          <a:p>
            <a:pPr marL="0" indent="0">
              <a:buNone/>
            </a:pPr>
            <a:r>
              <a:rPr lang="en-US" dirty="0">
                <a:solidFill>
                  <a:srgbClr val="672C57"/>
                </a:solidFill>
              </a:rPr>
              <a:t>–Eckhart Tolle, </a:t>
            </a:r>
            <a:r>
              <a:rPr lang="en-US" i="1" dirty="0">
                <a:solidFill>
                  <a:srgbClr val="672C57"/>
                </a:solidFill>
              </a:rPr>
              <a:t>The Power of Now, </a:t>
            </a:r>
            <a:r>
              <a:rPr lang="en-US" dirty="0">
                <a:solidFill>
                  <a:srgbClr val="672C57"/>
                </a:solidFill>
              </a:rPr>
              <a:t>pg. 33</a:t>
            </a:r>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450099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2801099" y="1101322"/>
            <a:ext cx="6589802" cy="4476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r>
              <a:rPr lang="en-US" b="1" dirty="0">
                <a:solidFill>
                  <a:srgbClr val="660033"/>
                </a:solidFill>
              </a:rPr>
              <a:t>Levels of Consciousness</a:t>
            </a:r>
          </a:p>
        </p:txBody>
      </p:sp>
      <p:sp>
        <p:nvSpPr>
          <p:cNvPr id="7" name="Rectangle 6">
            <a:extLst>
              <a:ext uri="{FF2B5EF4-FFF2-40B4-BE49-F238E27FC236}">
                <a16:creationId xmlns:a16="http://schemas.microsoft.com/office/drawing/2014/main" id="{0DCEEEDC-F28C-41A1-BE60-1A59C6BB1A30}"/>
              </a:ext>
            </a:extLst>
          </p:cNvPr>
          <p:cNvSpPr/>
          <p:nvPr/>
        </p:nvSpPr>
        <p:spPr>
          <a:xfrm>
            <a:off x="2609636" y="526036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a:off x="1100606" y="4630048"/>
            <a:ext cx="1246624" cy="2743"/>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2609635" y="444874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FA8E9C-2AFD-4CC4-9E61-D376A6989E9F}"/>
              </a:ext>
            </a:extLst>
          </p:cNvPr>
          <p:cNvSpPr/>
          <p:nvPr/>
        </p:nvSpPr>
        <p:spPr>
          <a:xfrm>
            <a:off x="2609634" y="2026457"/>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6" name="Rectangle 15">
            <a:extLst>
              <a:ext uri="{FF2B5EF4-FFF2-40B4-BE49-F238E27FC236}">
                <a16:creationId xmlns:a16="http://schemas.microsoft.com/office/drawing/2014/main" id="{5353EFF8-FA17-46F6-B956-136EB9539F8D}"/>
              </a:ext>
            </a:extLst>
          </p:cNvPr>
          <p:cNvSpPr/>
          <p:nvPr/>
        </p:nvSpPr>
        <p:spPr>
          <a:xfrm>
            <a:off x="2609633" y="3260619"/>
            <a:ext cx="6982602"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3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6"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5509200"/>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physical, emotional and social grief </a:t>
            </a:r>
            <a:r>
              <a:rPr lang="en-US" sz="2800" dirty="0">
                <a:solidFill>
                  <a:srgbClr val="672C57"/>
                </a:solidFill>
                <a:effectLst/>
                <a:latin typeface="Calibri" panose="020F0502020204030204" pitchFamily="34" charset="0"/>
                <a:ea typeface="Times New Roman" panose="02020603050405020304" pitchFamily="18" charset="0"/>
              </a:rPr>
              <a:t>symptoms: </a:t>
            </a:r>
          </a:p>
          <a:p>
            <a:pPr marL="0" marR="0"/>
            <a:r>
              <a:rPr lang="en-US" sz="1800" dirty="0">
                <a:solidFill>
                  <a:srgbClr val="672C57"/>
                </a:solidFill>
                <a:effectLst/>
                <a:latin typeface="Calibri" panose="020F0502020204030204" pitchFamily="34" charset="0"/>
                <a:ea typeface="Times New Roman" panose="02020603050405020304" pitchFamily="18" charset="0"/>
              </a:rPr>
              <a:t>Crying</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Headaches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Interruption in Sleep Patterns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the Purpose of Life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Your Spiritual/Religious Beliefs </a:t>
            </a: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Feelings of Detachment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Isolation from Friends and Family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Behavior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Thoughts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Worry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Anxiety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Frustration</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Guilt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Fatigue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Anger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Change in Appetite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Aches and Pains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Stress</a:t>
            </a:r>
            <a:endParaRPr lang="en-US" sz="1800" dirty="0">
              <a:solidFill>
                <a:srgbClr val="672C57"/>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07DF4F55-535B-41A5-BFEB-E6E283A4E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0716412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3077766"/>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treatments:</a:t>
            </a:r>
          </a:p>
          <a:p>
            <a:pPr marL="0" marR="0"/>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r>
              <a:rPr lang="en-US" sz="2000" dirty="0">
                <a:solidFill>
                  <a:srgbClr val="672C57"/>
                </a:solidFill>
                <a:effectLst/>
                <a:latin typeface="Times New Roman" panose="02020603050405020304" pitchFamily="18" charset="0"/>
                <a:ea typeface="Times New Roman" panose="02020603050405020304" pitchFamily="18" charset="0"/>
              </a:rPr>
              <a:t>Counseling</a:t>
            </a:r>
          </a:p>
          <a:p>
            <a:pPr marL="0" marR="0"/>
            <a:r>
              <a:rPr lang="en-US" sz="2000" dirty="0">
                <a:solidFill>
                  <a:srgbClr val="672C57"/>
                </a:solidFill>
                <a:latin typeface="Times New Roman" panose="02020603050405020304" pitchFamily="18" charset="0"/>
                <a:ea typeface="Times New Roman" panose="02020603050405020304" pitchFamily="18" charset="0"/>
              </a:rPr>
              <a:t>Medication</a:t>
            </a:r>
          </a:p>
          <a:p>
            <a:pPr marL="0" marR="0"/>
            <a:r>
              <a:rPr lang="en-US" sz="2000" dirty="0">
                <a:solidFill>
                  <a:srgbClr val="672C57"/>
                </a:solidFill>
                <a:effectLst/>
                <a:latin typeface="Times New Roman" panose="02020603050405020304" pitchFamily="18" charset="0"/>
                <a:ea typeface="Times New Roman" panose="02020603050405020304" pitchFamily="18" charset="0"/>
              </a:rPr>
              <a:t>Support groups</a:t>
            </a:r>
          </a:p>
          <a:p>
            <a:pPr marL="0" marR="0"/>
            <a:endParaRPr lang="en-US" sz="2000" dirty="0">
              <a:solidFill>
                <a:srgbClr val="672C57"/>
              </a:solidFill>
              <a:latin typeface="Times New Roman" panose="02020603050405020304" pitchFamily="18" charset="0"/>
              <a:ea typeface="Times New Roman" panose="02020603050405020304" pitchFamily="18" charset="0"/>
            </a:endParaRPr>
          </a:p>
          <a:p>
            <a:pPr marL="0" marR="0"/>
            <a:r>
              <a:rPr lang="en-US" sz="2800" dirty="0">
                <a:solidFill>
                  <a:srgbClr val="672C57"/>
                </a:solidFill>
                <a:latin typeface="Times New Roman" panose="02020603050405020304" pitchFamily="18" charset="0"/>
                <a:ea typeface="Times New Roman" panose="02020603050405020304" pitchFamily="18" charset="0"/>
              </a:rPr>
              <a:t>Common attitudes:</a:t>
            </a:r>
          </a:p>
          <a:p>
            <a:pPr marL="0" marR="0"/>
            <a:r>
              <a:rPr lang="en-US" sz="2000" dirty="0">
                <a:solidFill>
                  <a:srgbClr val="672C57"/>
                </a:solidFill>
                <a:latin typeface="Times New Roman" panose="02020603050405020304" pitchFamily="18" charset="0"/>
                <a:ea typeface="Times New Roman" panose="02020603050405020304" pitchFamily="18" charset="0"/>
              </a:rPr>
              <a:t>Time Heals</a:t>
            </a:r>
          </a:p>
          <a:p>
            <a:pPr marL="0" marR="0"/>
            <a:r>
              <a:rPr lang="en-US" sz="2000" dirty="0">
                <a:solidFill>
                  <a:srgbClr val="672C57"/>
                </a:solidFill>
                <a:latin typeface="Times New Roman" panose="02020603050405020304" pitchFamily="18" charset="0"/>
                <a:ea typeface="Times New Roman" panose="02020603050405020304" pitchFamily="18" charset="0"/>
              </a:rPr>
              <a:t>Learn to Live With It</a:t>
            </a:r>
          </a:p>
        </p:txBody>
      </p:sp>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408075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dirty="0">
                <a:solidFill>
                  <a:srgbClr val="672C57"/>
                </a:solidFill>
              </a:rPr>
              <a:t>1969 Dr. Elisabeth Kubler-Ross – 5 Stages of Grief,  </a:t>
            </a:r>
            <a:r>
              <a:rPr lang="en-US" sz="2200" i="1" dirty="0">
                <a:solidFill>
                  <a:srgbClr val="672C57"/>
                </a:solidFill>
              </a:rPr>
              <a:t>On Death and Dying</a:t>
            </a:r>
          </a:p>
          <a:p>
            <a:r>
              <a:rPr lang="en-US" sz="2200" dirty="0">
                <a:solidFill>
                  <a:srgbClr val="672C57"/>
                </a:solidFill>
              </a:rPr>
              <a:t>2005 Dr. Kubler-Ross with David Kessler, </a:t>
            </a:r>
            <a:r>
              <a:rPr lang="en-US" sz="2200" i="1" dirty="0">
                <a:solidFill>
                  <a:srgbClr val="672C57"/>
                </a:solidFill>
              </a:rPr>
              <a:t>On Grief and Grieving </a:t>
            </a:r>
          </a:p>
          <a:p>
            <a:r>
              <a:rPr lang="en-US" sz="2200" dirty="0">
                <a:solidFill>
                  <a:srgbClr val="672C57"/>
                </a:solidFill>
              </a:rPr>
              <a:t>1996 Dr. Lois Tonkin </a:t>
            </a:r>
            <a:r>
              <a:rPr lang="en-US" sz="2200" i="1" dirty="0">
                <a:solidFill>
                  <a:srgbClr val="672C57"/>
                </a:solidFill>
              </a:rPr>
              <a:t>Model of Grief  </a:t>
            </a:r>
          </a:p>
          <a:p>
            <a:endParaRPr lang="en-US" sz="2200" i="1" dirty="0">
              <a:solidFill>
                <a:srgbClr val="672C57"/>
              </a:solidFill>
            </a:endParaRPr>
          </a:p>
        </p:txBody>
      </p:sp>
      <p:pic>
        <p:nvPicPr>
          <p:cNvPr id="5" name="Picture 4" descr="Text&#10;&#10;Description automatically generated">
            <a:extLst>
              <a:ext uri="{FF2B5EF4-FFF2-40B4-BE49-F238E27FC236}">
                <a16:creationId xmlns:a16="http://schemas.microsoft.com/office/drawing/2014/main" id="{EB16E6B0-2A07-4470-A990-A0EAFEDA9A1C}"/>
              </a:ext>
            </a:extLst>
          </p:cNvPr>
          <p:cNvPicPr>
            <a:picLocks noChangeAspect="1"/>
          </p:cNvPicPr>
          <p:nvPr/>
        </p:nvPicPr>
        <p:blipFill>
          <a:blip r:embed="rId3"/>
          <a:stretch>
            <a:fillRect/>
          </a:stretch>
        </p:blipFill>
        <p:spPr>
          <a:xfrm>
            <a:off x="6841427" y="640080"/>
            <a:ext cx="3974210" cy="5577840"/>
          </a:xfrm>
          <a:prstGeom prst="rect">
            <a:avLst/>
          </a:prstGeom>
        </p:spPr>
      </p:pic>
    </p:spTree>
    <p:extLst>
      <p:ext uri="{BB962C8B-B14F-4D97-AF65-F5344CB8AC3E}">
        <p14:creationId xmlns:p14="http://schemas.microsoft.com/office/powerpoint/2010/main" val="2005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i="1" dirty="0">
                <a:solidFill>
                  <a:srgbClr val="672C57"/>
                </a:solidFill>
              </a:rPr>
              <a:t>“Limited literature on grief”</a:t>
            </a:r>
          </a:p>
          <a:p>
            <a:r>
              <a:rPr lang="en-US" sz="2200" i="1" dirty="0">
                <a:solidFill>
                  <a:srgbClr val="672C57"/>
                </a:solidFill>
              </a:rPr>
              <a:t>“I’ve never heard this before and I’m a social worker. I am filled with so much hope. People need to  know about this.”</a:t>
            </a:r>
          </a:p>
        </p:txBody>
      </p:sp>
    </p:spTree>
    <p:extLst>
      <p:ext uri="{BB962C8B-B14F-4D97-AF65-F5344CB8AC3E}">
        <p14:creationId xmlns:p14="http://schemas.microsoft.com/office/powerpoint/2010/main" val="4197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11EBFD-2CDD-4E19-92AA-1AFE78BEF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0"/>
            <a:ext cx="871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E7F1-5639-4514-9983-2349642FCE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78D398-52CB-48F8-907A-815C230058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582182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836679" y="723898"/>
            <a:ext cx="6002110" cy="1495425"/>
          </a:xfrm>
        </p:spPr>
        <p:txBody>
          <a:bodyPr>
            <a:normAutofit/>
          </a:bodyPr>
          <a:lstStyle/>
          <a:p>
            <a:r>
              <a:rPr lang="en-US" sz="4000" dirty="0">
                <a:solidFill>
                  <a:srgbClr val="672C57"/>
                </a:solidFill>
              </a:rPr>
              <a:t>5 Stages of Grief</a:t>
            </a:r>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836680" y="2405067"/>
            <a:ext cx="6002110" cy="3729034"/>
          </a:xfrm>
        </p:spPr>
        <p:txBody>
          <a:bodyPr>
            <a:normAutofit/>
          </a:bodyPr>
          <a:lstStyle/>
          <a:p>
            <a:r>
              <a:rPr lang="en-US" sz="2000" dirty="0">
                <a:solidFill>
                  <a:srgbClr val="672C57"/>
                </a:solidFill>
              </a:rPr>
              <a:t>Denial, Anger, Bargaining, Depression and Acceptance</a:t>
            </a:r>
          </a:p>
          <a:p>
            <a:r>
              <a:rPr lang="en-US" sz="2000" dirty="0">
                <a:solidFill>
                  <a:srgbClr val="672C57"/>
                </a:solidFill>
              </a:rPr>
              <a:t>Developed by Dr. Elisabeth K</a:t>
            </a:r>
            <a:r>
              <a:rPr lang="en-US" sz="2000" dirty="0">
                <a:solidFill>
                  <a:srgbClr val="672C57"/>
                </a:solidFill>
                <a:latin typeface="Calibri" panose="020F0502020204030204" pitchFamily="34" charset="0"/>
                <a:cs typeface="Calibri" panose="020F0502020204030204" pitchFamily="34" charset="0"/>
              </a:rPr>
              <a:t>übler-Ross</a:t>
            </a:r>
            <a:endParaRPr lang="en-US" sz="2000" dirty="0">
              <a:solidFill>
                <a:srgbClr val="672C57"/>
              </a:solidFill>
            </a:endParaRPr>
          </a:p>
          <a:p>
            <a:r>
              <a:rPr lang="en-US" sz="2000" dirty="0">
                <a:solidFill>
                  <a:srgbClr val="672C57"/>
                </a:solidFill>
              </a:rPr>
              <a:t>Explains common emotional responses</a:t>
            </a:r>
          </a:p>
          <a:p>
            <a:r>
              <a:rPr lang="en-US" sz="2000" dirty="0">
                <a:solidFill>
                  <a:srgbClr val="672C57"/>
                </a:solidFill>
              </a:rPr>
              <a:t>Not linear as ‘stages’ suggest</a:t>
            </a:r>
          </a:p>
          <a:p>
            <a:r>
              <a:rPr lang="en-US" sz="2000" dirty="0">
                <a:solidFill>
                  <a:srgbClr val="672C57"/>
                </a:solidFill>
              </a:rPr>
              <a:t>Incomplete and doesn’t offer a pathway</a:t>
            </a:r>
          </a:p>
        </p:txBody>
      </p:sp>
      <p:pic>
        <p:nvPicPr>
          <p:cNvPr id="4098" name="Picture 2" descr="Elisabeth Kübler-Ross: The rise and fall of the five stages of grief - BBC  News">
            <a:extLst>
              <a:ext uri="{FF2B5EF4-FFF2-40B4-BE49-F238E27FC236}">
                <a16:creationId xmlns:a16="http://schemas.microsoft.com/office/drawing/2014/main" id="{51E75296-8848-42F1-927B-85852D616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45" r="713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a:solidFill>
                  <a:srgbClr val="660033"/>
                </a:solidFill>
              </a:rPr>
              <a:t>Model of Grief</a:t>
            </a:r>
            <a:endParaRPr lang="en-US" dirty="0">
              <a:solidFill>
                <a:srgbClr val="660033"/>
              </a:solidFill>
            </a:endParaRPr>
          </a:p>
        </p:txBody>
      </p:sp>
      <p:pic>
        <p:nvPicPr>
          <p:cNvPr id="2050" name="Picture 2" descr="Growing Around Grief - Whats your Grief">
            <a:extLst>
              <a:ext uri="{FF2B5EF4-FFF2-40B4-BE49-F238E27FC236}">
                <a16:creationId xmlns:a16="http://schemas.microsoft.com/office/drawing/2014/main" id="{E9B94A4F-7D9A-4E0A-ADBB-F9D17488F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005" y="1432290"/>
            <a:ext cx="8523511" cy="4460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6" name="Picture 8" descr="Grief, Loss, And Bereavement Self-Help | Psychology Tools">
            <a:extLst>
              <a:ext uri="{FF2B5EF4-FFF2-40B4-BE49-F238E27FC236}">
                <a16:creationId xmlns:a16="http://schemas.microsoft.com/office/drawing/2014/main" id="{DA5DFE7B-A319-4A59-B82B-96E0C2F0D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081" y="1485901"/>
            <a:ext cx="7789838" cy="4030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8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4" name="Picture 6" descr="Growing Around Grief - Whats your Grief">
            <a:extLst>
              <a:ext uri="{FF2B5EF4-FFF2-40B4-BE49-F238E27FC236}">
                <a16:creationId xmlns:a16="http://schemas.microsoft.com/office/drawing/2014/main" id="{B8DB9FAF-AC18-464A-8AA2-7D89E8422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490051"/>
            <a:ext cx="4889500" cy="488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Bereavement and Loss in the context of Covid-19">
            <a:extLst>
              <a:ext uri="{FF2B5EF4-FFF2-40B4-BE49-F238E27FC236}">
                <a16:creationId xmlns:a16="http://schemas.microsoft.com/office/drawing/2014/main" id="{E0445A39-9AFB-42A2-80C7-4624596D1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40" y="2607247"/>
            <a:ext cx="4619685" cy="2238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6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3074" name="Picture 2" descr="Growing Around Grief - Whats your Grief">
            <a:extLst>
              <a:ext uri="{FF2B5EF4-FFF2-40B4-BE49-F238E27FC236}">
                <a16:creationId xmlns:a16="http://schemas.microsoft.com/office/drawing/2014/main" id="{53B0035D-E1D1-48CB-A3F1-972FEE898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694973"/>
            <a:ext cx="6305550" cy="3468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AE2824-5EB8-4687-9C82-7F4E947DF91F}"/>
              </a:ext>
            </a:extLst>
          </p:cNvPr>
          <p:cNvSpPr txBox="1"/>
          <p:nvPr/>
        </p:nvSpPr>
        <p:spPr>
          <a:xfrm>
            <a:off x="838200" y="5781345"/>
            <a:ext cx="6096000" cy="369332"/>
          </a:xfrm>
          <a:prstGeom prst="rect">
            <a:avLst/>
          </a:prstGeom>
          <a:noFill/>
        </p:spPr>
        <p:txBody>
          <a:bodyPr wrap="square">
            <a:spAutoFit/>
          </a:bodyPr>
          <a:lstStyle/>
          <a:p>
            <a:r>
              <a:rPr lang="en-US" dirty="0">
                <a:hlinkClick r:id="rId3"/>
              </a:rPr>
              <a:t>https://fb.watch/b2xJ8GT8E7/</a:t>
            </a:r>
            <a:r>
              <a:rPr lang="en-US" dirty="0"/>
              <a:t> </a:t>
            </a:r>
          </a:p>
        </p:txBody>
      </p:sp>
    </p:spTree>
    <p:extLst>
      <p:ext uri="{BB962C8B-B14F-4D97-AF65-F5344CB8AC3E}">
        <p14:creationId xmlns:p14="http://schemas.microsoft.com/office/powerpoint/2010/main" val="85195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6" name="Picture 15">
            <a:extLst>
              <a:ext uri="{FF2B5EF4-FFF2-40B4-BE49-F238E27FC236}">
                <a16:creationId xmlns:a16="http://schemas.microsoft.com/office/drawing/2014/main" id="{40313691-10FD-45E8-A750-E9292266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4169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0" name="TextBox 19">
            <a:extLst>
              <a:ext uri="{FF2B5EF4-FFF2-40B4-BE49-F238E27FC236}">
                <a16:creationId xmlns:a16="http://schemas.microsoft.com/office/drawing/2014/main" id="{3EF6BE1D-B7DD-4623-A16C-41B60431A324}"/>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16853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AC78D3-0230-4B06-AD1F-EAB907F99F94}"/>
              </a:ext>
            </a:extLst>
          </p:cNvPr>
          <p:cNvSpPr txBox="1">
            <a:spLocks/>
          </p:cNvSpPr>
          <p:nvPr/>
        </p:nvSpPr>
        <p:spPr>
          <a:xfrm>
            <a:off x="5214579" y="629266"/>
            <a:ext cx="642284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rgbClr val="660033"/>
                </a:solidFill>
                <a:latin typeface="+mj-lt"/>
                <a:ea typeface="+mj-ea"/>
                <a:cs typeface="+mj-cs"/>
              </a:rPr>
              <a:t>HOPE </a:t>
            </a:r>
            <a:br>
              <a:rPr lang="en-US" kern="1200" dirty="0">
                <a:solidFill>
                  <a:srgbClr val="660033"/>
                </a:solidFill>
                <a:latin typeface="+mj-lt"/>
                <a:ea typeface="+mj-ea"/>
                <a:cs typeface="+mj-cs"/>
              </a:rPr>
            </a:br>
            <a:r>
              <a:rPr lang="en-US" kern="1200" dirty="0">
                <a:solidFill>
                  <a:srgbClr val="660033"/>
                </a:solidFill>
                <a:latin typeface="+mj-lt"/>
                <a:ea typeface="+mj-ea"/>
                <a:cs typeface="+mj-cs"/>
              </a:rPr>
              <a:t>Model of Healing</a:t>
            </a:r>
          </a:p>
        </p:txBody>
      </p:sp>
      <p:pic>
        <p:nvPicPr>
          <p:cNvPr id="5" name="Graphic 4" descr="Heart">
            <a:extLst>
              <a:ext uri="{FF2B5EF4-FFF2-40B4-BE49-F238E27FC236}">
                <a16:creationId xmlns:a16="http://schemas.microsoft.com/office/drawing/2014/main" id="{EF100735-44C0-4DF3-9862-D81B328DB2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3" name="Content Placeholder 2">
            <a:extLst>
              <a:ext uri="{FF2B5EF4-FFF2-40B4-BE49-F238E27FC236}">
                <a16:creationId xmlns:a16="http://schemas.microsoft.com/office/drawing/2014/main" id="{5DCF96C3-0568-4E9A-9297-5F407050316A}"/>
              </a:ext>
            </a:extLst>
          </p:cNvPr>
          <p:cNvSpPr>
            <a:spLocks noGrp="1"/>
          </p:cNvSpPr>
          <p:nvPr>
            <p:ph idx="1"/>
          </p:nvPr>
        </p:nvSpPr>
        <p:spPr>
          <a:xfrm>
            <a:off x="5214580" y="2438400"/>
            <a:ext cx="6748819" cy="3785419"/>
          </a:xfrm>
        </p:spPr>
        <p:txBody>
          <a:bodyPr vert="horz" lIns="91440" tIns="45720" rIns="91440" bIns="45720" rtlCol="0">
            <a:normAutofit lnSpcReduction="10000"/>
          </a:bodyPr>
          <a:lstStyle/>
          <a:p>
            <a:r>
              <a:rPr lang="en-US" dirty="0">
                <a:solidFill>
                  <a:srgbClr val="78853A"/>
                </a:solidFill>
              </a:rPr>
              <a:t>H</a:t>
            </a:r>
            <a:r>
              <a:rPr lang="en-US" dirty="0"/>
              <a:t>onor Your Grief</a:t>
            </a:r>
          </a:p>
          <a:p>
            <a:r>
              <a:rPr lang="en-US" dirty="0">
                <a:solidFill>
                  <a:srgbClr val="78853A"/>
                </a:solidFill>
              </a:rPr>
              <a:t>O</a:t>
            </a:r>
            <a:r>
              <a:rPr lang="en-US" dirty="0"/>
              <a:t>pen  to Understanding</a:t>
            </a:r>
          </a:p>
          <a:p>
            <a:r>
              <a:rPr lang="en-US" dirty="0">
                <a:solidFill>
                  <a:srgbClr val="78853A"/>
                </a:solidFill>
              </a:rPr>
              <a:t>P</a:t>
            </a:r>
            <a:r>
              <a:rPr lang="en-US" dirty="0"/>
              <a:t>repare through Discovery</a:t>
            </a:r>
          </a:p>
          <a:p>
            <a:r>
              <a:rPr lang="en-US" dirty="0">
                <a:solidFill>
                  <a:srgbClr val="78853A"/>
                </a:solidFill>
              </a:rPr>
              <a:t>E</a:t>
            </a:r>
            <a:r>
              <a:rPr lang="en-US" dirty="0"/>
              <a:t>mbrace Resolution and Rebuilding</a:t>
            </a:r>
          </a:p>
          <a:p>
            <a:pPr lvl="1"/>
            <a:endParaRPr lang="en-US" sz="2000" dirty="0"/>
          </a:p>
          <a:p>
            <a:pPr marL="457200" lvl="1" indent="0">
              <a:buNone/>
            </a:pPr>
            <a:endParaRPr lang="en-US" sz="3200" dirty="0"/>
          </a:p>
          <a:p>
            <a:pPr marL="457200" lvl="1" indent="0">
              <a:buNone/>
            </a:pPr>
            <a:r>
              <a:rPr lang="en-US" sz="3200" dirty="0">
                <a:solidFill>
                  <a:srgbClr val="660033"/>
                </a:solidFill>
              </a:rPr>
              <a:t>HOPE offers a pathway to healing</a:t>
            </a:r>
          </a:p>
          <a:p>
            <a:pPr marL="457200" lvl="1" indent="0">
              <a:buNone/>
            </a:pPr>
            <a:r>
              <a:rPr lang="en-US" sz="3200" dirty="0">
                <a:solidFill>
                  <a:srgbClr val="660033"/>
                </a:solidFill>
              </a:rPr>
              <a:t>	and leads to transformation</a:t>
            </a:r>
            <a:endParaRPr lang="en-US" dirty="0">
              <a:solidFill>
                <a:srgbClr val="660033"/>
              </a:solidFill>
            </a:endParaRPr>
          </a:p>
          <a:p>
            <a:pPr lvl="1"/>
            <a:endParaRPr lang="en-US" sz="2000" dirty="0"/>
          </a:p>
        </p:txBody>
      </p:sp>
      <p:sp>
        <p:nvSpPr>
          <p:cNvPr id="7" name="TextBox 6">
            <a:extLst>
              <a:ext uri="{FF2B5EF4-FFF2-40B4-BE49-F238E27FC236}">
                <a16:creationId xmlns:a16="http://schemas.microsoft.com/office/drawing/2014/main" id="{68CF9CF1-78F3-430A-AE79-856CF3CBBA75}"/>
              </a:ext>
            </a:extLst>
          </p:cNvPr>
          <p:cNvSpPr txBox="1"/>
          <p:nvPr/>
        </p:nvSpPr>
        <p:spPr>
          <a:xfrm>
            <a:off x="550336" y="6278642"/>
            <a:ext cx="4339164"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a:t>
            </a:r>
            <a:r>
              <a:rPr lang="en-US" dirty="0">
                <a:solidFill>
                  <a:schemeClr val="bg1"/>
                </a:solidFill>
              </a:rPr>
              <a:t>JULIE CLUFF    buildalifeafterloss.com  </a:t>
            </a:r>
            <a:endParaRPr lang="en-US" i="1" dirty="0">
              <a:solidFill>
                <a:schemeClr val="bg1"/>
              </a:solidFill>
            </a:endParaRPr>
          </a:p>
        </p:txBody>
      </p:sp>
      <p:pic>
        <p:nvPicPr>
          <p:cNvPr id="8" name="Picture 7">
            <a:extLst>
              <a:ext uri="{FF2B5EF4-FFF2-40B4-BE49-F238E27FC236}">
                <a16:creationId xmlns:a16="http://schemas.microsoft.com/office/drawing/2014/main" id="{5D7C6DE3-E8FE-4899-9D68-4750F0D8E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978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r>
              <a:rPr lang="en-US" dirty="0"/>
              <a:t>Brain</a:t>
            </a:r>
          </a:p>
          <a:p>
            <a:r>
              <a:rPr lang="en-US" dirty="0"/>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spTree>
    <p:extLst>
      <p:ext uri="{BB962C8B-B14F-4D97-AF65-F5344CB8AC3E}">
        <p14:creationId xmlns:p14="http://schemas.microsoft.com/office/powerpoint/2010/main" val="418091740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912"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9CB1441-C473-4A54-BE8C-C15083EC2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807911A1-2F9D-4D40-86A8-B83A46D586C2}"/>
              </a:ext>
            </a:extLst>
          </p:cNvPr>
          <p:cNvSpPr txBox="1"/>
          <p:nvPr/>
        </p:nvSpPr>
        <p:spPr>
          <a:xfrm>
            <a:off x="5380074" y="637953"/>
            <a:ext cx="5358810" cy="187743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feelings and emotions are a record of the past</a:t>
            </a:r>
          </a:p>
          <a:p>
            <a:pPr marL="342900" indent="-342900">
              <a:buFont typeface="Arial" panose="020B0604020202020204" pitchFamily="34" charset="0"/>
              <a:buChar char="•"/>
            </a:pPr>
            <a:r>
              <a:rPr lang="en-US" sz="2400" dirty="0">
                <a:solidFill>
                  <a:srgbClr val="660033"/>
                </a:solidFill>
              </a:rPr>
              <a:t>those feelings are driving your hardwired thoughts and behaviors…</a:t>
            </a:r>
            <a:r>
              <a:rPr lang="en-US" sz="2000" i="1" dirty="0">
                <a:solidFill>
                  <a:srgbClr val="660033"/>
                </a:solidFill>
              </a:rPr>
              <a:t> </a:t>
            </a:r>
          </a:p>
          <a:p>
            <a:r>
              <a:rPr lang="en-US" sz="2000" i="1" dirty="0">
                <a:solidFill>
                  <a:srgbClr val="660033"/>
                </a:solidFill>
              </a:rPr>
              <a:t>-Dr. Joe </a:t>
            </a:r>
            <a:r>
              <a:rPr lang="en-US" sz="2000" i="1" dirty="0" err="1">
                <a:solidFill>
                  <a:srgbClr val="660033"/>
                </a:solidFill>
              </a:rPr>
              <a:t>Dispensa</a:t>
            </a:r>
            <a:endParaRPr lang="en-US" sz="2000" i="1" dirty="0">
              <a:solidFill>
                <a:srgbClr val="660033"/>
              </a:solidFill>
            </a:endParaRPr>
          </a:p>
        </p:txBody>
      </p:sp>
    </p:spTree>
    <p:extLst>
      <p:ext uri="{BB962C8B-B14F-4D97-AF65-F5344CB8AC3E}">
        <p14:creationId xmlns:p14="http://schemas.microsoft.com/office/powerpoint/2010/main" val="42805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153E-D01C-48BE-9D89-9D19CB1467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1F5332-AC3B-496E-8D94-C9556E9997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378246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804"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B1FB6DC-600F-4E2E-B0CE-592AC2E75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Splash">
            <a:extLst>
              <a:ext uri="{FF2B5EF4-FFF2-40B4-BE49-F238E27FC236}">
                <a16:creationId xmlns:a16="http://schemas.microsoft.com/office/drawing/2014/main" id="{DAB76B79-0753-4ED7-A4AE-7F3640AD48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3065" y="4085026"/>
            <a:ext cx="732164" cy="732164"/>
          </a:xfrm>
          <a:prstGeom prst="rect">
            <a:avLst/>
          </a:prstGeom>
        </p:spPr>
      </p:pic>
    </p:spTree>
    <p:extLst>
      <p:ext uri="{BB962C8B-B14F-4D97-AF65-F5344CB8AC3E}">
        <p14:creationId xmlns:p14="http://schemas.microsoft.com/office/powerpoint/2010/main" val="25354344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855"/>
          <a:stretch/>
        </p:blipFill>
        <p:spPr>
          <a:xfrm>
            <a:off x="6001842" y="2070503"/>
            <a:ext cx="1030317"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pic>
        <p:nvPicPr>
          <p:cNvPr id="17" name="Graphic 16" descr="Man">
            <a:extLst>
              <a:ext uri="{FF2B5EF4-FFF2-40B4-BE49-F238E27FC236}">
                <a16:creationId xmlns:a16="http://schemas.microsoft.com/office/drawing/2014/main" id="{D8F8AA88-B033-4403-BBFA-BE9F9F04BB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20" r="50287"/>
          <a:stretch/>
        </p:blipFill>
        <p:spPr>
          <a:xfrm>
            <a:off x="3005612" y="2109185"/>
            <a:ext cx="1001486" cy="1975841"/>
          </a:xfrm>
          <a:prstGeom prst="rect">
            <a:avLst/>
          </a:prstGeom>
        </p:spPr>
      </p:pic>
      <p:pic>
        <p:nvPicPr>
          <p:cNvPr id="20" name="Picture 19">
            <a:extLst>
              <a:ext uri="{FF2B5EF4-FFF2-40B4-BE49-F238E27FC236}">
                <a16:creationId xmlns:a16="http://schemas.microsoft.com/office/drawing/2014/main" id="{ACD96310-CBFF-4443-B7C7-32EC55EE2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729345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616369"/>
            <a:ext cx="9402814" cy="1569660"/>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Listen for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is identity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says, “I am bad.”</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is a lower vibration than grief and blocks healing.</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594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738667"/>
            <a:ext cx="6299244" cy="1569660"/>
          </a:xfrm>
          <a:prstGeom prst="rect">
            <a:avLst/>
          </a:prstGeom>
          <a:noFill/>
        </p:spPr>
        <p:txBody>
          <a:bodyPr wrap="square" rtlCol="0">
            <a:spAutoFit/>
          </a:bodyPr>
          <a:lstStyle/>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Lies make us weak.</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makes us stronger.</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Gently direct client to truth.</a:t>
            </a:r>
          </a:p>
        </p:txBody>
      </p:sp>
      <p:cxnSp>
        <p:nvCxnSpPr>
          <p:cNvPr id="17" name="Straight Connector 16">
            <a:extLst>
              <a:ext uri="{FF2B5EF4-FFF2-40B4-BE49-F238E27FC236}">
                <a16:creationId xmlns:a16="http://schemas.microsoft.com/office/drawing/2014/main" id="{3B94C7DD-6DA8-48F8-A389-2C21360F0FD7}"/>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8" name="Graphic 17" descr="Man">
            <a:extLst>
              <a:ext uri="{FF2B5EF4-FFF2-40B4-BE49-F238E27FC236}">
                <a16:creationId xmlns:a16="http://schemas.microsoft.com/office/drawing/2014/main" id="{05E339D1-AE1A-4D4A-8A5E-E5003D2F9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9" name="Straight Arrow Connector 18">
            <a:extLst>
              <a:ext uri="{FF2B5EF4-FFF2-40B4-BE49-F238E27FC236}">
                <a16:creationId xmlns:a16="http://schemas.microsoft.com/office/drawing/2014/main" id="{321F6B98-C7C0-4D75-B136-95696511CB10}"/>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8B1A122-1FAE-4B93-A2E1-7261E61B2171}"/>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0B0C365-27BD-4788-A357-76BDB3B2BC51}"/>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C23B30-358F-40E2-B40F-4C047FE29EA6}"/>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3" name="Picture 12">
            <a:extLst>
              <a:ext uri="{FF2B5EF4-FFF2-40B4-BE49-F238E27FC236}">
                <a16:creationId xmlns:a16="http://schemas.microsoft.com/office/drawing/2014/main" id="{BFD47D76-E71E-40D6-9C6D-6C374D8C3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Graphic 13" descr="Broken Heart">
            <a:extLst>
              <a:ext uri="{FF2B5EF4-FFF2-40B4-BE49-F238E27FC236}">
                <a16:creationId xmlns:a16="http://schemas.microsoft.com/office/drawing/2014/main" id="{D63879FD-78BE-4AE8-9746-7888B3E111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5" name="Graphic 14" descr="Heart">
            <a:extLst>
              <a:ext uri="{FF2B5EF4-FFF2-40B4-BE49-F238E27FC236}">
                <a16:creationId xmlns:a16="http://schemas.microsoft.com/office/drawing/2014/main" id="{CBCDA6FE-6517-451A-A371-AFBE7D0DCF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25646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614299"/>
            <a:ext cx="9402814" cy="2308324"/>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Encourage empowering thoughts and gentle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are right where they are supposed to be.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hurt and that’s ok.</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 power to do is the power to change.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can make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progress is progress.</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7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460385" y="1259668"/>
            <a:ext cx="9402814" cy="830997"/>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new thoughts/knowledge.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expression.</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4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11C9E-EFD0-4785-B4B9-579E03DB1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30" y="775790"/>
            <a:ext cx="10079940" cy="5306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46450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Post-traumatic Growth</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1825624"/>
            <a:ext cx="10515600" cy="3814887"/>
          </a:xfrm>
        </p:spPr>
        <p:txBody>
          <a:bodyPr/>
          <a:lstStyle/>
          <a:p>
            <a:pPr marL="0" indent="0">
              <a:buNone/>
            </a:pPr>
            <a:r>
              <a:rPr lang="en-US" b="0" i="0" dirty="0">
                <a:solidFill>
                  <a:srgbClr val="78853A"/>
                </a:solidFill>
                <a:effectLst/>
                <a:latin typeface="Arial" panose="020B0604020202020204" pitchFamily="34" charset="0"/>
              </a:rPr>
              <a:t>A positive psychological change experienced as a result of adversity and other challenges in order to rise to a higher level of functioning. </a:t>
            </a:r>
          </a:p>
          <a:p>
            <a:pPr marL="0" indent="0">
              <a:buNone/>
            </a:pPr>
            <a:r>
              <a:rPr lang="en-US" b="0" i="1" dirty="0">
                <a:solidFill>
                  <a:srgbClr val="672C57"/>
                </a:solidFill>
                <a:effectLst/>
                <a:latin typeface="Arial" panose="020B0604020202020204" pitchFamily="34" charset="0"/>
              </a:rPr>
              <a:t>Posttraumatic growth involves "life-changing" psychological shifts in thinking and relating to the world</a:t>
            </a:r>
            <a:r>
              <a:rPr lang="en-US" b="0" i="0" dirty="0">
                <a:solidFill>
                  <a:srgbClr val="78853A"/>
                </a:solidFill>
                <a:effectLst/>
                <a:latin typeface="Arial" panose="020B0604020202020204" pitchFamily="34" charset="0"/>
              </a:rPr>
              <a:t>, that contribute to a personal process of change, that is deeply meaningful.</a:t>
            </a:r>
            <a:endParaRPr lang="en-US" dirty="0">
              <a:solidFill>
                <a:srgbClr val="78853A"/>
              </a:solidFill>
            </a:endParaRPr>
          </a:p>
        </p:txBody>
      </p:sp>
      <p:pic>
        <p:nvPicPr>
          <p:cNvPr id="18" name="Picture 17">
            <a:extLst>
              <a:ext uri="{FF2B5EF4-FFF2-40B4-BE49-F238E27FC236}">
                <a16:creationId xmlns:a16="http://schemas.microsoft.com/office/drawing/2014/main" id="{0DF495A8-C3F4-42CD-BAA1-F918B1E63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244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1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intro and chapter 1</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Underline things that stand out to you. Make note of any questions</a:t>
            </a: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a:spcBef>
                <a:spcPts val="0"/>
              </a:spcBef>
            </a:pPr>
            <a:r>
              <a:rPr lang="en-US" sz="1800" dirty="0">
                <a:solidFill>
                  <a:srgbClr val="672C57"/>
                </a:solidFill>
                <a:effectLst/>
                <a:latin typeface="Calibri" panose="020F0502020204030204" pitchFamily="34" charset="0"/>
                <a:ea typeface="Times New Roman" panose="02020603050405020304" pitchFamily="18" charset="0"/>
              </a:rPr>
              <a:t>On page 4 underline or list what I had to learn/shift to heal</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Log into the True Hope Club</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Listen to any of the webinars or podcast episodes you’re interested in</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140240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65201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Coaching on TTEAR  (TFA cycle or 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p:txBody>
          <a:bodyPr/>
          <a:lstStyle/>
          <a:p>
            <a:pPr marL="0" indent="0">
              <a:buNone/>
            </a:pPr>
            <a:r>
              <a:rPr lang="en-US" dirty="0">
                <a:solidFill>
                  <a:srgbClr val="672C57"/>
                </a:solidFill>
              </a:rPr>
              <a:t>Topic:  neutral</a:t>
            </a:r>
          </a:p>
          <a:p>
            <a:pPr marL="0" indent="0">
              <a:buNone/>
            </a:pPr>
            <a:r>
              <a:rPr lang="en-US" dirty="0">
                <a:solidFill>
                  <a:srgbClr val="672C57"/>
                </a:solidFill>
              </a:rPr>
              <a:t>Thought: influenced by past experiences/traumas and conditioning</a:t>
            </a:r>
          </a:p>
          <a:p>
            <a:pPr marL="0" indent="0">
              <a:buNone/>
            </a:pPr>
            <a:r>
              <a:rPr lang="en-US" dirty="0">
                <a:solidFill>
                  <a:srgbClr val="672C57"/>
                </a:solidFill>
              </a:rPr>
              <a:t>Emotion: response to thoughts</a:t>
            </a:r>
          </a:p>
          <a:p>
            <a:pPr marL="0" indent="0">
              <a:buNone/>
            </a:pPr>
            <a:r>
              <a:rPr lang="en-US" dirty="0">
                <a:solidFill>
                  <a:srgbClr val="672C57"/>
                </a:solidFill>
              </a:rPr>
              <a:t>Action: direct response to emotions</a:t>
            </a:r>
          </a:p>
          <a:p>
            <a:pPr marL="0" indent="0">
              <a:buNone/>
            </a:pPr>
            <a:r>
              <a:rPr lang="en-US" dirty="0">
                <a:solidFill>
                  <a:srgbClr val="672C57"/>
                </a:solidFill>
              </a:rPr>
              <a:t>Result: created by actions and mirrors thoughts</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Arrow: Curved Up 10">
            <a:extLst>
              <a:ext uri="{FF2B5EF4-FFF2-40B4-BE49-F238E27FC236}">
                <a16:creationId xmlns:a16="http://schemas.microsoft.com/office/drawing/2014/main" id="{46945CDB-8438-4F8F-BF16-B21C56EE770D}"/>
              </a:ext>
            </a:extLst>
          </p:cNvPr>
          <p:cNvSpPr/>
          <p:nvPr/>
        </p:nvSpPr>
        <p:spPr>
          <a:xfrm rot="5400000">
            <a:off x="-268825" y="3133788"/>
            <a:ext cx="1757051" cy="45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881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TTEAR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a:xfrm>
            <a:off x="838200" y="1825625"/>
            <a:ext cx="5453543" cy="4351338"/>
          </a:xfrm>
        </p:spPr>
        <p:txBody>
          <a:bodyPr>
            <a:normAutofit lnSpcReduction="10000"/>
          </a:bodyPr>
          <a:lstStyle/>
          <a:p>
            <a:pPr marL="0" indent="0">
              <a:buNone/>
            </a:pPr>
            <a:r>
              <a:rPr lang="en-US" dirty="0">
                <a:solidFill>
                  <a:srgbClr val="672C57"/>
                </a:solidFill>
              </a:rPr>
              <a:t>Topic:  friend says, you talk about your son too much</a:t>
            </a:r>
          </a:p>
          <a:p>
            <a:pPr marL="0" indent="0">
              <a:buNone/>
            </a:pPr>
            <a:r>
              <a:rPr lang="en-US" dirty="0">
                <a:solidFill>
                  <a:srgbClr val="00B050"/>
                </a:solidFill>
              </a:rPr>
              <a:t>Thought: She doesn’t understand me. She doesn’t care.</a:t>
            </a:r>
          </a:p>
          <a:p>
            <a:pPr marL="0" indent="0">
              <a:buNone/>
            </a:pPr>
            <a:r>
              <a:rPr lang="en-US" dirty="0">
                <a:solidFill>
                  <a:srgbClr val="672C57"/>
                </a:solidFill>
              </a:rPr>
              <a:t>Emotion: loneliness, sadness, misunderstood</a:t>
            </a:r>
          </a:p>
          <a:p>
            <a:pPr marL="0" indent="0">
              <a:buNone/>
            </a:pPr>
            <a:r>
              <a:rPr lang="en-US" dirty="0">
                <a:solidFill>
                  <a:srgbClr val="672C57"/>
                </a:solidFill>
              </a:rPr>
              <a:t>Action: isolate, ignore friend, cry, blow up so that we think cares</a:t>
            </a:r>
          </a:p>
          <a:p>
            <a:pPr marL="0" indent="0">
              <a:buNone/>
            </a:pPr>
            <a:r>
              <a:rPr lang="en-US" dirty="0">
                <a:solidFill>
                  <a:srgbClr val="672C57"/>
                </a:solidFill>
              </a:rPr>
              <a:t>Result: overall feeling no one cares, prolonged isolation</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Content Placeholder 2">
            <a:extLst>
              <a:ext uri="{FF2B5EF4-FFF2-40B4-BE49-F238E27FC236}">
                <a16:creationId xmlns:a16="http://schemas.microsoft.com/office/drawing/2014/main" id="{A1EB7E5E-EEC5-4A28-93E7-FDFA251B50DF}"/>
              </a:ext>
            </a:extLst>
          </p:cNvPr>
          <p:cNvSpPr txBox="1">
            <a:spLocks/>
          </p:cNvSpPr>
          <p:nvPr/>
        </p:nvSpPr>
        <p:spPr>
          <a:xfrm>
            <a:off x="6291743" y="1755338"/>
            <a:ext cx="5453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72C57"/>
                </a:solidFill>
              </a:rPr>
              <a:t>Topic: friend says, you talk about your son too much</a:t>
            </a:r>
          </a:p>
          <a:p>
            <a:pPr marL="0" indent="0">
              <a:buFont typeface="Arial" panose="020B0604020202020204" pitchFamily="34" charset="0"/>
              <a:buNone/>
            </a:pPr>
            <a:r>
              <a:rPr lang="en-US" dirty="0">
                <a:solidFill>
                  <a:srgbClr val="00B050"/>
                </a:solidFill>
              </a:rPr>
              <a:t>Thought: She doesn’t understand and that’s ok.</a:t>
            </a:r>
          </a:p>
          <a:p>
            <a:pPr marL="0" indent="0">
              <a:buFont typeface="Arial" panose="020B0604020202020204" pitchFamily="34" charset="0"/>
              <a:buNone/>
            </a:pPr>
            <a:r>
              <a:rPr lang="en-US" dirty="0">
                <a:solidFill>
                  <a:srgbClr val="672C57"/>
                </a:solidFill>
              </a:rPr>
              <a:t>Emotion: relief, compassion</a:t>
            </a:r>
          </a:p>
          <a:p>
            <a:pPr marL="0" indent="0">
              <a:buFont typeface="Arial" panose="020B0604020202020204" pitchFamily="34" charset="0"/>
              <a:buNone/>
            </a:pPr>
            <a:r>
              <a:rPr lang="en-US" dirty="0">
                <a:solidFill>
                  <a:srgbClr val="672C57"/>
                </a:solidFill>
              </a:rPr>
              <a:t>Action: move forward, don’t overthink, acceptance, </a:t>
            </a:r>
          </a:p>
          <a:p>
            <a:pPr marL="0" indent="0">
              <a:buFont typeface="Arial" panose="020B0604020202020204" pitchFamily="34" charset="0"/>
              <a:buNone/>
            </a:pPr>
            <a:r>
              <a:rPr lang="en-US" dirty="0">
                <a:solidFill>
                  <a:srgbClr val="672C57"/>
                </a:solidFill>
              </a:rPr>
              <a:t>Result: It is ok.</a:t>
            </a:r>
          </a:p>
        </p:txBody>
      </p:sp>
    </p:spTree>
    <p:extLst>
      <p:ext uri="{BB962C8B-B14F-4D97-AF65-F5344CB8AC3E}">
        <p14:creationId xmlns:p14="http://schemas.microsoft.com/office/powerpoint/2010/main" val="143162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TTEAR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a:xfrm>
            <a:off x="838200" y="1825625"/>
            <a:ext cx="5453543" cy="4351338"/>
          </a:xfrm>
        </p:spPr>
        <p:txBody>
          <a:bodyPr/>
          <a:lstStyle/>
          <a:p>
            <a:pPr marL="0" indent="0">
              <a:buNone/>
            </a:pPr>
            <a:r>
              <a:rPr lang="en-US" dirty="0">
                <a:solidFill>
                  <a:srgbClr val="672C57"/>
                </a:solidFill>
              </a:rPr>
              <a:t>Topic:  </a:t>
            </a:r>
          </a:p>
          <a:p>
            <a:pPr marL="0" indent="0">
              <a:buNone/>
            </a:pPr>
            <a:r>
              <a:rPr lang="en-US" dirty="0">
                <a:solidFill>
                  <a:srgbClr val="672C57"/>
                </a:solidFill>
              </a:rPr>
              <a:t>Thought:</a:t>
            </a:r>
          </a:p>
          <a:p>
            <a:pPr marL="0" indent="0">
              <a:buNone/>
            </a:pPr>
            <a:r>
              <a:rPr lang="en-US" dirty="0">
                <a:solidFill>
                  <a:srgbClr val="672C57"/>
                </a:solidFill>
              </a:rPr>
              <a:t>Emotion:</a:t>
            </a:r>
          </a:p>
          <a:p>
            <a:pPr marL="0" indent="0">
              <a:buNone/>
            </a:pPr>
            <a:r>
              <a:rPr lang="en-US" dirty="0">
                <a:solidFill>
                  <a:srgbClr val="672C57"/>
                </a:solidFill>
              </a:rPr>
              <a:t>Action:</a:t>
            </a:r>
          </a:p>
          <a:p>
            <a:pPr marL="0" indent="0">
              <a:buNone/>
            </a:pPr>
            <a:r>
              <a:rPr lang="en-US" dirty="0">
                <a:solidFill>
                  <a:srgbClr val="672C57"/>
                </a:solidFill>
              </a:rPr>
              <a:t>Result:</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Arrow: Curved Up 10">
            <a:extLst>
              <a:ext uri="{FF2B5EF4-FFF2-40B4-BE49-F238E27FC236}">
                <a16:creationId xmlns:a16="http://schemas.microsoft.com/office/drawing/2014/main" id="{46945CDB-8438-4F8F-BF16-B21C56EE770D}"/>
              </a:ext>
            </a:extLst>
          </p:cNvPr>
          <p:cNvSpPr/>
          <p:nvPr/>
        </p:nvSpPr>
        <p:spPr>
          <a:xfrm rot="5400000">
            <a:off x="-268825" y="3133788"/>
            <a:ext cx="1757051" cy="45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2">
            <a:extLst>
              <a:ext uri="{FF2B5EF4-FFF2-40B4-BE49-F238E27FC236}">
                <a16:creationId xmlns:a16="http://schemas.microsoft.com/office/drawing/2014/main" id="{A1EB7E5E-EEC5-4A28-93E7-FDFA251B50DF}"/>
              </a:ext>
            </a:extLst>
          </p:cNvPr>
          <p:cNvSpPr txBox="1">
            <a:spLocks/>
          </p:cNvSpPr>
          <p:nvPr/>
        </p:nvSpPr>
        <p:spPr>
          <a:xfrm>
            <a:off x="6357256" y="1825625"/>
            <a:ext cx="5453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72C57"/>
                </a:solidFill>
              </a:rPr>
              <a:t>Topic:  </a:t>
            </a:r>
          </a:p>
          <a:p>
            <a:pPr marL="0" indent="0">
              <a:buFont typeface="Arial" panose="020B0604020202020204" pitchFamily="34" charset="0"/>
              <a:buNone/>
            </a:pPr>
            <a:r>
              <a:rPr lang="en-US" dirty="0">
                <a:solidFill>
                  <a:srgbClr val="672C57"/>
                </a:solidFill>
              </a:rPr>
              <a:t>Thought:</a:t>
            </a:r>
          </a:p>
          <a:p>
            <a:pPr marL="0" indent="0">
              <a:buFont typeface="Arial" panose="020B0604020202020204" pitchFamily="34" charset="0"/>
              <a:buNone/>
            </a:pPr>
            <a:r>
              <a:rPr lang="en-US" dirty="0">
                <a:solidFill>
                  <a:srgbClr val="672C57"/>
                </a:solidFill>
              </a:rPr>
              <a:t>Emotion:</a:t>
            </a:r>
          </a:p>
          <a:p>
            <a:pPr marL="0" indent="0">
              <a:buFont typeface="Arial" panose="020B0604020202020204" pitchFamily="34" charset="0"/>
              <a:buNone/>
            </a:pPr>
            <a:r>
              <a:rPr lang="en-US" dirty="0">
                <a:solidFill>
                  <a:srgbClr val="672C57"/>
                </a:solidFill>
              </a:rPr>
              <a:t>Action:</a:t>
            </a:r>
          </a:p>
          <a:p>
            <a:pPr marL="0" indent="0">
              <a:buFont typeface="Arial" panose="020B0604020202020204" pitchFamily="34" charset="0"/>
              <a:buNone/>
            </a:pPr>
            <a:r>
              <a:rPr lang="en-US" dirty="0">
                <a:solidFill>
                  <a:srgbClr val="672C57"/>
                </a:solidFill>
              </a:rPr>
              <a:t>Result:</a:t>
            </a:r>
          </a:p>
        </p:txBody>
      </p:sp>
    </p:spTree>
    <p:extLst>
      <p:ext uri="{BB962C8B-B14F-4D97-AF65-F5344CB8AC3E}">
        <p14:creationId xmlns:p14="http://schemas.microsoft.com/office/powerpoint/2010/main" val="2268997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r>
              <a:rPr lang="en-US" sz="2000" dirty="0">
                <a:solidFill>
                  <a:srgbClr val="672C57"/>
                </a:solidFill>
              </a:rPr>
              <a:t>12 appointments</a:t>
            </a:r>
          </a:p>
          <a:p>
            <a:r>
              <a:rPr lang="en-US" sz="2000" dirty="0">
                <a:solidFill>
                  <a:srgbClr val="672C57"/>
                </a:solidFill>
              </a:rPr>
              <a:t>50 minutes</a:t>
            </a:r>
          </a:p>
          <a:p>
            <a:r>
              <a:rPr lang="en-US" sz="2000" dirty="0">
                <a:solidFill>
                  <a:srgbClr val="672C57"/>
                </a:solidFill>
              </a:rPr>
              <a:t>Tuition: $1000 – $3000+</a:t>
            </a:r>
          </a:p>
          <a:p>
            <a:r>
              <a:rPr lang="en-US" sz="2000" dirty="0">
                <a:solidFill>
                  <a:srgbClr val="672C57"/>
                </a:solidFill>
              </a:rPr>
              <a:t>1</a:t>
            </a:r>
            <a:r>
              <a:rPr lang="en-US" sz="2000" baseline="30000" dirty="0">
                <a:solidFill>
                  <a:srgbClr val="672C57"/>
                </a:solidFill>
              </a:rPr>
              <a:t>st</a:t>
            </a:r>
            <a:r>
              <a:rPr lang="en-US" sz="2000" dirty="0">
                <a:solidFill>
                  <a:srgbClr val="672C57"/>
                </a:solidFill>
              </a:rPr>
              <a:t> appointment: Assessment</a:t>
            </a:r>
          </a:p>
          <a:p>
            <a:pPr lvl="1"/>
            <a:r>
              <a:rPr lang="en-US" sz="2000" dirty="0">
                <a:solidFill>
                  <a:srgbClr val="672C57"/>
                </a:solidFill>
              </a:rPr>
              <a:t>Grief</a:t>
            </a:r>
          </a:p>
          <a:p>
            <a:pPr lvl="1"/>
            <a:r>
              <a:rPr lang="en-US" sz="2000" dirty="0">
                <a:solidFill>
                  <a:srgbClr val="672C57"/>
                </a:solidFill>
              </a:rPr>
              <a:t>Confidence</a:t>
            </a:r>
          </a:p>
          <a:p>
            <a:pPr lvl="1"/>
            <a:r>
              <a:rPr lang="en-US" sz="2000" dirty="0">
                <a:solidFill>
                  <a:srgbClr val="672C57"/>
                </a:solidFill>
              </a:rPr>
              <a:t>Relationships</a:t>
            </a:r>
          </a:p>
          <a:p>
            <a:pPr lvl="1"/>
            <a:r>
              <a:rPr lang="en-US" sz="2000" dirty="0">
                <a:solidFill>
                  <a:srgbClr val="672C57"/>
                </a:solidFill>
              </a:rPr>
              <a:t>Health</a:t>
            </a:r>
          </a:p>
          <a:p>
            <a:pPr lvl="1"/>
            <a:r>
              <a:rPr lang="en-US" sz="2000" dirty="0">
                <a:solidFill>
                  <a:srgbClr val="672C57"/>
                </a:solidFill>
              </a:rPr>
              <a:t>Purpose</a:t>
            </a:r>
            <a:endParaRPr lang="en-US" sz="1800" dirty="0"/>
          </a:p>
          <a:p>
            <a:pPr marL="457200" lvl="1" indent="0">
              <a:buNone/>
            </a:pPr>
            <a:endParaRPr lang="en-US" sz="1800" dirty="0"/>
          </a:p>
        </p:txBody>
      </p:sp>
    </p:spTree>
    <p:extLst>
      <p:ext uri="{BB962C8B-B14F-4D97-AF65-F5344CB8AC3E}">
        <p14:creationId xmlns:p14="http://schemas.microsoft.com/office/powerpoint/2010/main" val="5661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pPr marL="0" indent="0">
              <a:buNone/>
            </a:pPr>
            <a:r>
              <a:rPr lang="en-US" sz="2000" u="sng" dirty="0">
                <a:solidFill>
                  <a:srgbClr val="672C57"/>
                </a:solidFill>
              </a:rPr>
              <a:t>12 appointments</a:t>
            </a:r>
          </a:p>
          <a:p>
            <a:pPr marL="0" indent="0">
              <a:buNone/>
            </a:pPr>
            <a:r>
              <a:rPr lang="en-US" sz="2000" dirty="0">
                <a:solidFill>
                  <a:srgbClr val="672C57"/>
                </a:solidFill>
              </a:rPr>
              <a:t>Week 1: Assessment, HW: </a:t>
            </a:r>
            <a:r>
              <a:rPr lang="en-US" sz="2000" dirty="0" err="1">
                <a:solidFill>
                  <a:srgbClr val="672C57"/>
                </a:solidFill>
              </a:rPr>
              <a:t>ch</a:t>
            </a:r>
            <a:r>
              <a:rPr lang="en-US" sz="2000" dirty="0">
                <a:solidFill>
                  <a:srgbClr val="672C57"/>
                </a:solidFill>
              </a:rPr>
              <a:t> 1</a:t>
            </a:r>
          </a:p>
          <a:p>
            <a:pPr marL="0" indent="0">
              <a:buNone/>
            </a:pPr>
            <a:r>
              <a:rPr lang="en-US" sz="2000" dirty="0">
                <a:solidFill>
                  <a:srgbClr val="672C57"/>
                </a:solidFill>
              </a:rPr>
              <a:t>Week 2: HW: </a:t>
            </a:r>
            <a:r>
              <a:rPr lang="en-US" sz="2000" dirty="0" err="1">
                <a:solidFill>
                  <a:srgbClr val="672C57"/>
                </a:solidFill>
              </a:rPr>
              <a:t>ch</a:t>
            </a:r>
            <a:r>
              <a:rPr lang="en-US" sz="2000" dirty="0">
                <a:solidFill>
                  <a:srgbClr val="672C57"/>
                </a:solidFill>
              </a:rPr>
              <a:t> 2</a:t>
            </a:r>
          </a:p>
          <a:p>
            <a:pPr marL="0" indent="0">
              <a:buNone/>
            </a:pPr>
            <a:r>
              <a:rPr lang="en-US" sz="2000" dirty="0">
                <a:solidFill>
                  <a:srgbClr val="672C57"/>
                </a:solidFill>
              </a:rPr>
              <a:t>Week 3: HW: </a:t>
            </a:r>
            <a:r>
              <a:rPr lang="en-US" sz="2000" dirty="0" err="1">
                <a:solidFill>
                  <a:srgbClr val="672C57"/>
                </a:solidFill>
              </a:rPr>
              <a:t>ch</a:t>
            </a:r>
            <a:r>
              <a:rPr lang="en-US" sz="2000" dirty="0">
                <a:solidFill>
                  <a:srgbClr val="672C57"/>
                </a:solidFill>
              </a:rPr>
              <a:t> 3</a:t>
            </a:r>
          </a:p>
          <a:p>
            <a:pPr marL="0" indent="0">
              <a:buNone/>
            </a:pPr>
            <a:r>
              <a:rPr lang="en-US" sz="2000" dirty="0">
                <a:solidFill>
                  <a:srgbClr val="672C57"/>
                </a:solidFill>
              </a:rPr>
              <a:t>Week 4: HW: </a:t>
            </a:r>
            <a:r>
              <a:rPr lang="en-US" sz="2000" dirty="0" err="1">
                <a:solidFill>
                  <a:srgbClr val="672C57"/>
                </a:solidFill>
              </a:rPr>
              <a:t>ch</a:t>
            </a:r>
            <a:r>
              <a:rPr lang="en-US" sz="2000" dirty="0">
                <a:solidFill>
                  <a:srgbClr val="672C57"/>
                </a:solidFill>
              </a:rPr>
              <a:t> 4</a:t>
            </a:r>
          </a:p>
          <a:p>
            <a:pPr marL="0" indent="0">
              <a:buNone/>
            </a:pPr>
            <a:r>
              <a:rPr lang="en-US" sz="2000" dirty="0">
                <a:solidFill>
                  <a:srgbClr val="672C57"/>
                </a:solidFill>
              </a:rPr>
              <a:t>Week 5: HW: </a:t>
            </a:r>
            <a:r>
              <a:rPr lang="en-US" sz="2000" dirty="0" err="1">
                <a:solidFill>
                  <a:srgbClr val="672C57"/>
                </a:solidFill>
              </a:rPr>
              <a:t>ch</a:t>
            </a:r>
            <a:r>
              <a:rPr lang="en-US" sz="2000" dirty="0">
                <a:solidFill>
                  <a:srgbClr val="672C57"/>
                </a:solidFill>
              </a:rPr>
              <a:t> 5</a:t>
            </a:r>
          </a:p>
          <a:p>
            <a:pPr marL="0" indent="0">
              <a:buNone/>
            </a:pPr>
            <a:r>
              <a:rPr lang="en-US" sz="2000" dirty="0">
                <a:solidFill>
                  <a:srgbClr val="672C57"/>
                </a:solidFill>
              </a:rPr>
              <a:t>Week 6: HW: </a:t>
            </a:r>
            <a:r>
              <a:rPr lang="en-US" sz="2000" dirty="0" err="1">
                <a:solidFill>
                  <a:srgbClr val="672C57"/>
                </a:solidFill>
              </a:rPr>
              <a:t>ch</a:t>
            </a:r>
            <a:r>
              <a:rPr lang="en-US" sz="2000" dirty="0">
                <a:solidFill>
                  <a:srgbClr val="672C57"/>
                </a:solidFill>
              </a:rPr>
              <a:t> 6</a:t>
            </a:r>
          </a:p>
          <a:p>
            <a:pPr marL="0" indent="0">
              <a:buNone/>
            </a:pPr>
            <a:endParaRPr lang="en-US" sz="2000" dirty="0">
              <a:solidFill>
                <a:srgbClr val="672C57"/>
              </a:solidFill>
            </a:endParaRPr>
          </a:p>
          <a:p>
            <a:endParaRPr lang="en-US" sz="1800" dirty="0"/>
          </a:p>
          <a:p>
            <a:pPr marL="457200" lvl="1" indent="0">
              <a:buNone/>
            </a:pPr>
            <a:endParaRPr lang="en-US" sz="1800" dirty="0"/>
          </a:p>
        </p:txBody>
      </p:sp>
    </p:spTree>
    <p:extLst>
      <p:ext uri="{BB962C8B-B14F-4D97-AF65-F5344CB8AC3E}">
        <p14:creationId xmlns:p14="http://schemas.microsoft.com/office/powerpoint/2010/main" val="31004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pPr marL="0" indent="0">
              <a:buNone/>
            </a:pPr>
            <a:r>
              <a:rPr lang="en-US" sz="2000" u="sng" dirty="0">
                <a:solidFill>
                  <a:srgbClr val="672C57"/>
                </a:solidFill>
              </a:rPr>
              <a:t>12 appointments</a:t>
            </a:r>
          </a:p>
          <a:p>
            <a:pPr marL="0" indent="0">
              <a:buNone/>
            </a:pPr>
            <a:r>
              <a:rPr lang="en-US" sz="2000" dirty="0">
                <a:solidFill>
                  <a:srgbClr val="672C57"/>
                </a:solidFill>
              </a:rPr>
              <a:t>Week 7: HW: Ch 7, Personal Stories Timeline</a:t>
            </a:r>
          </a:p>
          <a:p>
            <a:pPr marL="0" indent="0">
              <a:buNone/>
            </a:pPr>
            <a:r>
              <a:rPr lang="en-US" sz="2000" dirty="0">
                <a:solidFill>
                  <a:srgbClr val="672C57"/>
                </a:solidFill>
              </a:rPr>
              <a:t>Week 8: PST, HW: Ch 7, Relationship Memories Chart</a:t>
            </a:r>
          </a:p>
          <a:p>
            <a:pPr marL="0" indent="0">
              <a:buNone/>
            </a:pPr>
            <a:r>
              <a:rPr lang="en-US" sz="2000" dirty="0">
                <a:solidFill>
                  <a:srgbClr val="672C57"/>
                </a:solidFill>
              </a:rPr>
              <a:t>Week 9: RMC, HW: Ch 8, Communications Chart</a:t>
            </a:r>
          </a:p>
          <a:p>
            <a:pPr marL="0" indent="0">
              <a:buNone/>
            </a:pPr>
            <a:r>
              <a:rPr lang="en-US" sz="2000" dirty="0">
                <a:solidFill>
                  <a:srgbClr val="672C57"/>
                </a:solidFill>
              </a:rPr>
              <a:t>Week 10: CC, HW: Ch 8 Letter</a:t>
            </a:r>
          </a:p>
          <a:p>
            <a:pPr marL="0" indent="0">
              <a:buNone/>
            </a:pPr>
            <a:r>
              <a:rPr lang="en-US" sz="2000" dirty="0">
                <a:solidFill>
                  <a:srgbClr val="672C57"/>
                </a:solidFill>
              </a:rPr>
              <a:t>Week 11: Letter, HW: Ch 9</a:t>
            </a:r>
          </a:p>
          <a:p>
            <a:pPr marL="0" indent="0">
              <a:buNone/>
            </a:pPr>
            <a:r>
              <a:rPr lang="en-US" sz="2000" dirty="0">
                <a:solidFill>
                  <a:srgbClr val="672C57"/>
                </a:solidFill>
              </a:rPr>
              <a:t>Week 12: Wrap up</a:t>
            </a:r>
          </a:p>
          <a:p>
            <a:pPr marL="0" indent="0">
              <a:buNone/>
            </a:pPr>
            <a:endParaRPr lang="en-US" sz="2000" dirty="0">
              <a:solidFill>
                <a:srgbClr val="672C57"/>
              </a:solidFill>
            </a:endParaRPr>
          </a:p>
          <a:p>
            <a:endParaRPr lang="en-US" sz="1800" dirty="0"/>
          </a:p>
          <a:p>
            <a:pPr marL="457200" lvl="1" indent="0">
              <a:buNone/>
            </a:pPr>
            <a:endParaRPr lang="en-US" sz="1800" dirty="0"/>
          </a:p>
        </p:txBody>
      </p:sp>
    </p:spTree>
    <p:extLst>
      <p:ext uri="{BB962C8B-B14F-4D97-AF65-F5344CB8AC3E}">
        <p14:creationId xmlns:p14="http://schemas.microsoft.com/office/powerpoint/2010/main" val="11765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normAutofit/>
          </a:bodyPr>
          <a:lstStyle/>
          <a:p>
            <a:r>
              <a:rPr lang="en-US" sz="5400" dirty="0">
                <a:solidFill>
                  <a:srgbClr val="7D8A3C"/>
                </a:solidFill>
                <a:latin typeface="Playlist" pitchFamily="50" charset="0"/>
              </a:rPr>
              <a:t>Communications Chart</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creating your chart?</a:t>
            </a:r>
          </a:p>
          <a:p>
            <a:r>
              <a:rPr lang="en-US" dirty="0">
                <a:solidFill>
                  <a:srgbClr val="672C57"/>
                </a:solidFill>
              </a:rPr>
              <a:t>What did you learn about yourself and your life experience from creating your chart?</a:t>
            </a:r>
          </a:p>
          <a:p>
            <a:r>
              <a:rPr lang="en-US" dirty="0">
                <a:solidFill>
                  <a:srgbClr val="672C57"/>
                </a:solidFill>
              </a:rPr>
              <a:t>What value did you gain from creating your chart?</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285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Weekly Appointment</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10" y="2121763"/>
            <a:ext cx="3764826" cy="3773010"/>
          </a:xfrm>
        </p:spPr>
        <p:txBody>
          <a:bodyPr>
            <a:normAutofit fontScale="92500" lnSpcReduction="20000"/>
          </a:bodyPr>
          <a:lstStyle/>
          <a:p>
            <a:r>
              <a:rPr lang="en-US" sz="1800" dirty="0">
                <a:solidFill>
                  <a:srgbClr val="672C57"/>
                </a:solidFill>
              </a:rPr>
              <a:t>What Went Well this Week? (WWW)</a:t>
            </a:r>
          </a:p>
          <a:p>
            <a:pPr lvl="1"/>
            <a:r>
              <a:rPr lang="en-US" sz="1400" dirty="0">
                <a:solidFill>
                  <a:srgbClr val="672C57"/>
                </a:solidFill>
              </a:rPr>
              <a:t>Anchor in WWW</a:t>
            </a:r>
          </a:p>
          <a:p>
            <a:r>
              <a:rPr lang="en-US" sz="1800" dirty="0">
                <a:solidFill>
                  <a:srgbClr val="672C57"/>
                </a:solidFill>
              </a:rPr>
              <a:t>What Didn’t Go Well? (WDW)</a:t>
            </a:r>
          </a:p>
          <a:p>
            <a:pPr lvl="1"/>
            <a:r>
              <a:rPr lang="en-US" sz="1400" dirty="0">
                <a:solidFill>
                  <a:srgbClr val="672C57"/>
                </a:solidFill>
              </a:rPr>
              <a:t>Find the lessons in the WDW</a:t>
            </a:r>
          </a:p>
          <a:p>
            <a:r>
              <a:rPr lang="en-US" sz="1800" dirty="0">
                <a:solidFill>
                  <a:srgbClr val="672C57"/>
                </a:solidFill>
              </a:rPr>
              <a:t>What stood out in your reading?</a:t>
            </a:r>
          </a:p>
          <a:p>
            <a:pPr lvl="1"/>
            <a:r>
              <a:rPr lang="en-US" sz="1400" dirty="0">
                <a:solidFill>
                  <a:srgbClr val="672C57"/>
                </a:solidFill>
              </a:rPr>
              <a:t>Discover what is important to them and what is shifting</a:t>
            </a:r>
          </a:p>
          <a:p>
            <a:r>
              <a:rPr lang="en-US" sz="1800" dirty="0">
                <a:solidFill>
                  <a:srgbClr val="672C57"/>
                </a:solidFill>
              </a:rPr>
              <a:t>What questions do you have?</a:t>
            </a:r>
          </a:p>
          <a:p>
            <a:pPr lvl="1"/>
            <a:r>
              <a:rPr lang="en-US" sz="1400" dirty="0">
                <a:solidFill>
                  <a:srgbClr val="672C57"/>
                </a:solidFill>
              </a:rPr>
              <a:t>Discover where they are struggling</a:t>
            </a:r>
          </a:p>
          <a:p>
            <a:r>
              <a:rPr lang="en-US" sz="1800" dirty="0">
                <a:solidFill>
                  <a:srgbClr val="672C57"/>
                </a:solidFill>
              </a:rPr>
              <a:t>What are you ready to shift?</a:t>
            </a:r>
          </a:p>
          <a:p>
            <a:pPr lvl="1"/>
            <a:r>
              <a:rPr lang="en-US" sz="1400" dirty="0">
                <a:solidFill>
                  <a:srgbClr val="672C57"/>
                </a:solidFill>
              </a:rPr>
              <a:t>Find their concerns</a:t>
            </a:r>
          </a:p>
          <a:p>
            <a:r>
              <a:rPr lang="en-US" sz="1800" dirty="0">
                <a:solidFill>
                  <a:srgbClr val="672C57"/>
                </a:solidFill>
              </a:rPr>
              <a:t>What are your take aways</a:t>
            </a:r>
          </a:p>
          <a:p>
            <a:pPr lvl="1"/>
            <a:r>
              <a:rPr lang="en-US" sz="1400" dirty="0">
                <a:solidFill>
                  <a:srgbClr val="672C57"/>
                </a:solidFill>
              </a:rPr>
              <a:t>Anchor in the things they learned</a:t>
            </a:r>
          </a:p>
          <a:p>
            <a:r>
              <a:rPr lang="en-US" sz="1800" dirty="0">
                <a:solidFill>
                  <a:srgbClr val="672C57"/>
                </a:solidFill>
              </a:rPr>
              <a:t>Use Session Prep Form</a:t>
            </a:r>
          </a:p>
          <a:p>
            <a:endParaRPr lang="en-US" sz="1800" dirty="0"/>
          </a:p>
          <a:p>
            <a:pPr marL="457200" lvl="1" indent="0">
              <a:buNone/>
            </a:pPr>
            <a:endParaRPr lang="en-US" sz="1800" dirty="0"/>
          </a:p>
        </p:txBody>
      </p:sp>
    </p:spTree>
    <p:extLst>
      <p:ext uri="{BB962C8B-B14F-4D97-AF65-F5344CB8AC3E}">
        <p14:creationId xmlns:p14="http://schemas.microsoft.com/office/powerpoint/2010/main" val="9369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p:txBody>
          <a:bodyPr/>
          <a:lstStyle/>
          <a:p>
            <a:r>
              <a:rPr lang="en-US" dirty="0">
                <a:solidFill>
                  <a:srgbClr val="7D8A3C"/>
                </a:solidFill>
              </a:rPr>
              <a:t>Business strategies</a:t>
            </a:r>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p:txBody>
          <a:bodyPr/>
          <a:lstStyle/>
          <a:p>
            <a:r>
              <a:rPr lang="en-US" dirty="0">
                <a:solidFill>
                  <a:srgbClr val="672C57"/>
                </a:solidFill>
              </a:rPr>
              <a:t>Holding a Discovery Call (the consult)</a:t>
            </a:r>
          </a:p>
          <a:p>
            <a:r>
              <a:rPr lang="en-US" dirty="0">
                <a:solidFill>
                  <a:srgbClr val="672C57"/>
                </a:solidFill>
              </a:rPr>
              <a:t>Finding clients</a:t>
            </a:r>
          </a:p>
          <a:p>
            <a:r>
              <a:rPr lang="en-US" dirty="0">
                <a:solidFill>
                  <a:srgbClr val="672C57"/>
                </a:solidFill>
              </a:rPr>
              <a:t>Scheduling clients</a:t>
            </a:r>
          </a:p>
          <a:p>
            <a:endParaRPr lang="en-US" dirty="0">
              <a:solidFill>
                <a:srgbClr val="672C57"/>
              </a:solidFill>
            </a:endParaRPr>
          </a:p>
        </p:txBody>
      </p:sp>
      <p:pic>
        <p:nvPicPr>
          <p:cNvPr id="4" name="Picture 3">
            <a:extLst>
              <a:ext uri="{FF2B5EF4-FFF2-40B4-BE49-F238E27FC236}">
                <a16:creationId xmlns:a16="http://schemas.microsoft.com/office/drawing/2014/main" id="{9D858699-27EF-4126-93B4-2A7A05770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401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5139" y="1969998"/>
            <a:ext cx="9478925" cy="37401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778436"/>
                </a:solidFill>
                <a:effectLst/>
                <a:uLnTx/>
                <a:uFillTx/>
                <a:latin typeface="Playlist" pitchFamily="50" charset="0"/>
                <a:ea typeface="+mn-ea"/>
                <a:cs typeface="+mn-cs"/>
              </a:rPr>
              <a:t>Assignments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72C57"/>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672C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672C57"/>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EF5153-5F75-4780-9CE5-1B913C1B605A}"/>
              </a:ext>
            </a:extLst>
          </p:cNvPr>
          <p:cNvSpPr txBox="1"/>
          <p:nvPr/>
        </p:nvSpPr>
        <p:spPr>
          <a:xfrm>
            <a:off x="3902978" y="3429000"/>
            <a:ext cx="6094602" cy="671915"/>
          </a:xfrm>
          <a:prstGeom prst="rect">
            <a:avLst/>
          </a:prstGeom>
          <a:noFill/>
        </p:spPr>
        <p:txBody>
          <a:bodyPr wrap="square">
            <a:spAutoFit/>
          </a:bodyPr>
          <a:lstStyle/>
          <a:p>
            <a:pPr>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Communications Chart</a:t>
            </a:r>
          </a:p>
          <a:p>
            <a:pPr>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Letter of Forgiveness, Gratitude and Love</a:t>
            </a:r>
          </a:p>
        </p:txBody>
      </p:sp>
    </p:spTree>
    <p:extLst>
      <p:ext uri="{BB962C8B-B14F-4D97-AF65-F5344CB8AC3E}">
        <p14:creationId xmlns:p14="http://schemas.microsoft.com/office/powerpoint/2010/main" val="4424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19th</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Chapter 7 assignments</a:t>
            </a:r>
          </a:p>
          <a:p>
            <a:pPr marL="514350" marR="0" indent="-742950">
              <a:lnSpc>
                <a:spcPct val="107000"/>
              </a:lnSpc>
              <a:spcBef>
                <a:spcPts val="0"/>
              </a:spcBef>
              <a:spcAft>
                <a:spcPts val="0"/>
              </a:spcAft>
              <a:buFont typeface="+mj-lt"/>
              <a:buAutoNum type="arabicPeriod"/>
            </a:pP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832-515-4632</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851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88135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7C4C-B493-4145-A0B9-8A22ACEC23E1}"/>
              </a:ext>
            </a:extLst>
          </p:cNvPr>
          <p:cNvSpPr>
            <a:spLocks noGrp="1"/>
          </p:cNvSpPr>
          <p:nvPr>
            <p:ph type="ctrTitle"/>
          </p:nvPr>
        </p:nvSpPr>
        <p:spPr>
          <a:xfrm>
            <a:off x="838199" y="291090"/>
            <a:ext cx="10515599" cy="932688"/>
          </a:xfrm>
        </p:spPr>
        <p:txBody>
          <a:bodyPr>
            <a:normAutofit/>
          </a:bodyPr>
          <a:lstStyle/>
          <a:p>
            <a:pPr algn="r"/>
            <a:r>
              <a:rPr lang="en-US" sz="5400" dirty="0">
                <a:solidFill>
                  <a:srgbClr val="672C57"/>
                </a:solidFill>
              </a:rPr>
              <a:t>Grief Coach Training</a:t>
            </a:r>
          </a:p>
        </p:txBody>
      </p:sp>
      <p:sp>
        <p:nvSpPr>
          <p:cNvPr id="3" name="Subtitle 2">
            <a:extLst>
              <a:ext uri="{FF2B5EF4-FFF2-40B4-BE49-F238E27FC236}">
                <a16:creationId xmlns:a16="http://schemas.microsoft.com/office/drawing/2014/main" id="{C20AF801-F4A4-4F97-9EE9-E21962E53E86}"/>
              </a:ext>
            </a:extLst>
          </p:cNvPr>
          <p:cNvSpPr>
            <a:spLocks noGrp="1"/>
          </p:cNvSpPr>
          <p:nvPr>
            <p:ph type="subTitle" idx="1"/>
          </p:nvPr>
        </p:nvSpPr>
        <p:spPr>
          <a:xfrm>
            <a:off x="838199" y="1335726"/>
            <a:ext cx="10515599" cy="420624"/>
          </a:xfrm>
        </p:spPr>
        <p:txBody>
          <a:bodyPr>
            <a:normAutofit/>
          </a:bodyPr>
          <a:lstStyle/>
          <a:p>
            <a:pPr algn="r"/>
            <a:r>
              <a:rPr lang="en-US" dirty="0">
                <a:solidFill>
                  <a:srgbClr val="672C57"/>
                </a:solidFill>
              </a:rPr>
              <a:t>Week 6: April 5, 2022</a:t>
            </a: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33912-02EC-41D5-A7F6-0F84A295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38" y="2191131"/>
            <a:ext cx="8165123" cy="3143573"/>
          </a:xfrm>
          <a:prstGeom prst="rect">
            <a:avLst/>
          </a:prstGeom>
        </p:spPr>
      </p:pic>
    </p:spTree>
    <p:extLst>
      <p:ext uri="{BB962C8B-B14F-4D97-AF65-F5344CB8AC3E}">
        <p14:creationId xmlns:p14="http://schemas.microsoft.com/office/powerpoint/2010/main" val="1663711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Boulder of Grief</a:t>
            </a:r>
          </a:p>
          <a:p>
            <a:r>
              <a:rPr lang="en-US" dirty="0">
                <a:solidFill>
                  <a:srgbClr val="672C57"/>
                </a:solidFill>
              </a:rPr>
              <a:t>Emotions</a:t>
            </a:r>
          </a:p>
          <a:p>
            <a:pPr lvl="1"/>
            <a:r>
              <a:rPr lang="en-US" dirty="0">
                <a:solidFill>
                  <a:srgbClr val="672C57"/>
                </a:solidFill>
              </a:rPr>
              <a:t>Vocabulary</a:t>
            </a:r>
          </a:p>
          <a:p>
            <a:pPr lvl="1"/>
            <a:r>
              <a:rPr lang="en-US" dirty="0">
                <a:solidFill>
                  <a:srgbClr val="672C57"/>
                </a:solidFill>
              </a:rPr>
              <a:t>Allowing</a:t>
            </a:r>
          </a:p>
          <a:p>
            <a:pPr lvl="1"/>
            <a:r>
              <a:rPr lang="en-US" dirty="0">
                <a:solidFill>
                  <a:srgbClr val="672C57"/>
                </a:solidFill>
              </a:rPr>
              <a:t>Guilt, Shame &amp; Anger</a:t>
            </a:r>
          </a:p>
          <a:p>
            <a:r>
              <a:rPr lang="en-US" dirty="0">
                <a:solidFill>
                  <a:srgbClr val="672C57"/>
                </a:solidFill>
              </a:rPr>
              <a:t>Healing Resistance</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4147769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r>
              <a:rPr lang="en-US" sz="2400" b="1" dirty="0">
                <a:solidFill>
                  <a:schemeClr val="bg1"/>
                </a:solidFill>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r>
              <a:rPr lang="en-US" sz="2400" b="1" dirty="0">
                <a:solidFill>
                  <a:schemeClr val="bg1"/>
                </a:solidFill>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algn="ctr"/>
            <a:r>
              <a:rPr lang="en-US" sz="4000" dirty="0">
                <a:solidFill>
                  <a:srgbClr val="632552"/>
                </a:solidFill>
              </a:rPr>
              <a:t>HOPE Model of Healing</a:t>
            </a:r>
          </a:p>
          <a:p>
            <a:pPr algn="ctr"/>
            <a:r>
              <a:rPr lang="en-US" sz="2800" dirty="0">
                <a:solidFill>
                  <a:srgbClr val="632552"/>
                </a:solidFill>
              </a:rPr>
              <a:t>5 Foundations of Growth</a:t>
            </a:r>
          </a:p>
        </p:txBody>
      </p:sp>
      <p:pic>
        <p:nvPicPr>
          <p:cNvPr id="39" name="Picture 38">
            <a:extLst>
              <a:ext uri="{FF2B5EF4-FFF2-40B4-BE49-F238E27FC236}">
                <a16:creationId xmlns:a16="http://schemas.microsoft.com/office/drawing/2014/main" id="{04F3182E-D6B4-4B62-9EC0-DA2F2F77D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89" y="6758487"/>
            <a:ext cx="3990829" cy="1535592"/>
          </a:xfrm>
          <a:prstGeom prst="rect">
            <a:avLst/>
          </a:prstGeom>
        </p:spPr>
      </p:pic>
      <p:pic>
        <p:nvPicPr>
          <p:cNvPr id="41" name="Graphic 40" descr="Heart">
            <a:extLst>
              <a:ext uri="{FF2B5EF4-FFF2-40B4-BE49-F238E27FC236}">
                <a16:creationId xmlns:a16="http://schemas.microsoft.com/office/drawing/2014/main" id="{4E5BA1AD-C693-4E51-96D3-A6EF762F2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7161" y="422228"/>
            <a:ext cx="914400" cy="914400"/>
          </a:xfrm>
          <a:prstGeom prst="rect">
            <a:avLst/>
          </a:prstGeom>
        </p:spPr>
      </p:pic>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r>
              <a:rPr lang="en-US" sz="2400" b="1" dirty="0">
                <a:solidFill>
                  <a:schemeClr val="bg1"/>
                </a:solidFill>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r>
              <a:rPr lang="en-US" sz="2400" b="1" dirty="0">
                <a:solidFill>
                  <a:schemeClr val="bg1"/>
                </a:solidFill>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r>
              <a:rPr lang="en-US" sz="2400" b="1" dirty="0">
                <a:solidFill>
                  <a:schemeClr val="bg1"/>
                </a:solidFill>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4" name="TextBox 23">
            <a:extLst>
              <a:ext uri="{FF2B5EF4-FFF2-40B4-BE49-F238E27FC236}">
                <a16:creationId xmlns:a16="http://schemas.microsoft.com/office/drawing/2014/main" id="{7DFF30A0-8162-4FB0-948D-578017E5E26E}"/>
              </a:ext>
            </a:extLst>
          </p:cNvPr>
          <p:cNvSpPr txBox="1"/>
          <p:nvPr/>
        </p:nvSpPr>
        <p:spPr>
          <a:xfrm>
            <a:off x="550336" y="6278642"/>
            <a:ext cx="4339164" cy="369332"/>
          </a:xfrm>
          <a:prstGeom prst="rect">
            <a:avLst/>
          </a:prstGeom>
          <a:noFill/>
        </p:spPr>
        <p:txBody>
          <a:bodyPr wrap="square" rtlCol="0">
            <a:spAutoFit/>
          </a:bodyPr>
          <a:lstStyle/>
          <a:p>
            <a:r>
              <a:rPr lang="en-US" dirty="0">
                <a:solidFill>
                  <a:srgbClr val="78853A"/>
                </a:solidFill>
                <a:latin typeface="Calibri" panose="020F0502020204030204" pitchFamily="34" charset="0"/>
                <a:cs typeface="Calibri" panose="020F0502020204030204" pitchFamily="34" charset="0"/>
              </a:rPr>
              <a:t>©</a:t>
            </a:r>
            <a:r>
              <a:rPr lang="en-US" dirty="0">
                <a:solidFill>
                  <a:srgbClr val="78853A"/>
                </a:solidFill>
              </a:rPr>
              <a:t>JULIE CLUFF    buildalifeafterloss.com  </a:t>
            </a:r>
            <a:endParaRPr lang="en-US" i="1" dirty="0">
              <a:solidFill>
                <a:srgbClr val="78853A"/>
              </a:solidFill>
            </a:endParaRPr>
          </a:p>
        </p:txBody>
      </p:sp>
    </p:spTree>
    <p:extLst>
      <p:ext uri="{BB962C8B-B14F-4D97-AF65-F5344CB8AC3E}">
        <p14:creationId xmlns:p14="http://schemas.microsoft.com/office/powerpoint/2010/main" val="198851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3396" y="718453"/>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r>
                <a:rPr lang="en-US" dirty="0">
                  <a:solidFill>
                    <a:schemeClr val="bg1"/>
                  </a:solidFill>
                </a:rPr>
                <a:t>Boulder of Grief</a:t>
              </a:r>
            </a:p>
          </p:txBody>
        </p:sp>
      </p:grpSp>
      <p:sp>
        <p:nvSpPr>
          <p:cNvPr id="10" name="TextBox 9">
            <a:extLst>
              <a:ext uri="{FF2B5EF4-FFF2-40B4-BE49-F238E27FC236}">
                <a16:creationId xmlns:a16="http://schemas.microsoft.com/office/drawing/2014/main" id="{A4C68C79-48CF-4B02-8EE2-CB4A0F41B508}"/>
              </a:ext>
            </a:extLst>
          </p:cNvPr>
          <p:cNvSpPr txBox="1"/>
          <p:nvPr/>
        </p:nvSpPr>
        <p:spPr>
          <a:xfrm>
            <a:off x="967027" y="579358"/>
            <a:ext cx="3189678" cy="6278642"/>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2">
                    <a:lumMod val="50000"/>
                  </a:schemeClr>
                </a:solidFill>
              </a:rPr>
              <a:t>Death of a child, spouse, parent, sibling, friend</a:t>
            </a:r>
          </a:p>
          <a:p>
            <a:pPr marL="285750" indent="-285750">
              <a:buFont typeface="Arial" panose="020B0604020202020204" pitchFamily="34" charset="0"/>
              <a:buChar char="•"/>
            </a:pPr>
            <a:r>
              <a:rPr lang="en-US" sz="3200" dirty="0">
                <a:solidFill>
                  <a:schemeClr val="accent2">
                    <a:lumMod val="50000"/>
                  </a:schemeClr>
                </a:solidFill>
              </a:rPr>
              <a:t>Still birth</a:t>
            </a:r>
          </a:p>
          <a:p>
            <a:pPr marL="285750" indent="-285750">
              <a:buFont typeface="Arial" panose="020B0604020202020204" pitchFamily="34" charset="0"/>
              <a:buChar char="•"/>
            </a:pPr>
            <a:r>
              <a:rPr lang="en-US" sz="3200" dirty="0">
                <a:solidFill>
                  <a:schemeClr val="accent2">
                    <a:lumMod val="50000"/>
                  </a:schemeClr>
                </a:solidFill>
              </a:rPr>
              <a:t>Miscarriage</a:t>
            </a:r>
          </a:p>
          <a:p>
            <a:pPr marL="285750" indent="-285750">
              <a:buFont typeface="Arial" panose="020B0604020202020204" pitchFamily="34" charset="0"/>
              <a:buChar char="•"/>
            </a:pPr>
            <a:r>
              <a:rPr lang="en-US" sz="3200" dirty="0">
                <a:solidFill>
                  <a:schemeClr val="accent2">
                    <a:lumMod val="50000"/>
                  </a:schemeClr>
                </a:solidFill>
              </a:rPr>
              <a:t>Divorce</a:t>
            </a:r>
          </a:p>
          <a:p>
            <a:pPr marL="285750" indent="-285750">
              <a:buFont typeface="Arial" panose="020B0604020202020204" pitchFamily="34" charset="0"/>
              <a:buChar char="•"/>
            </a:pPr>
            <a:r>
              <a:rPr lang="en-US" sz="3200" dirty="0">
                <a:solidFill>
                  <a:schemeClr val="accent2">
                    <a:lumMod val="50000"/>
                  </a:schemeClr>
                </a:solidFill>
              </a:rPr>
              <a:t>Break up</a:t>
            </a:r>
          </a:p>
          <a:p>
            <a:pPr marL="285750" indent="-285750">
              <a:buFont typeface="Arial" panose="020B0604020202020204" pitchFamily="34" charset="0"/>
              <a:buChar char="•"/>
            </a:pPr>
            <a:r>
              <a:rPr lang="en-US" sz="3200" dirty="0">
                <a:solidFill>
                  <a:schemeClr val="accent2">
                    <a:lumMod val="50000"/>
                  </a:schemeClr>
                </a:solidFill>
              </a:rPr>
              <a:t>Estrangement</a:t>
            </a:r>
          </a:p>
          <a:p>
            <a:pPr marL="285750" indent="-285750">
              <a:buFont typeface="Arial" panose="020B0604020202020204" pitchFamily="34" charset="0"/>
              <a:buChar char="•"/>
            </a:pPr>
            <a:r>
              <a:rPr lang="en-US" sz="3200" dirty="0">
                <a:solidFill>
                  <a:schemeClr val="accent2">
                    <a:lumMod val="50000"/>
                  </a:schemeClr>
                </a:solidFill>
              </a:rPr>
              <a:t>Abuse</a:t>
            </a:r>
          </a:p>
          <a:p>
            <a:pPr marL="285750" indent="-285750">
              <a:buFont typeface="Arial" panose="020B0604020202020204" pitchFamily="34" charset="0"/>
              <a:buChar char="•"/>
            </a:pPr>
            <a:r>
              <a:rPr lang="en-US" sz="3200" dirty="0">
                <a:solidFill>
                  <a:schemeClr val="accent2">
                    <a:lumMod val="50000"/>
                  </a:schemeClr>
                </a:solidFill>
              </a:rPr>
              <a:t>Health crisis</a:t>
            </a:r>
          </a:p>
          <a:p>
            <a:pPr marL="285750" indent="-285750">
              <a:buFont typeface="Arial" panose="020B0604020202020204" pitchFamily="34" charset="0"/>
              <a:buChar char="•"/>
            </a:pPr>
            <a:r>
              <a:rPr lang="en-US" sz="3200" dirty="0">
                <a:solidFill>
                  <a:schemeClr val="accent2">
                    <a:lumMod val="50000"/>
                  </a:schemeClr>
                </a:solidFill>
              </a:rPr>
              <a:t>Career/job loss</a:t>
            </a:r>
          </a:p>
          <a:p>
            <a:endParaRPr lang="en-US" sz="3200" dirty="0">
              <a:solidFill>
                <a:schemeClr val="accent2">
                  <a:lumMod val="50000"/>
                </a:schemeClr>
              </a:solidFill>
            </a:endParaRPr>
          </a:p>
          <a:p>
            <a:endParaRPr lang="en-US" dirty="0"/>
          </a:p>
        </p:txBody>
      </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045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a:xfrm>
            <a:off x="465409" y="510697"/>
            <a:ext cx="11261181" cy="4351338"/>
          </a:xfrm>
        </p:spPr>
        <p:txBody>
          <a:bodyPr>
            <a:normAutofit/>
          </a:bodyPr>
          <a:lstStyle/>
          <a:p>
            <a:pPr marL="0" indent="0">
              <a:buNone/>
            </a:pPr>
            <a:endParaRPr lang="en-US" sz="4200" dirty="0">
              <a:solidFill>
                <a:srgbClr val="660033"/>
              </a:solidFill>
            </a:endParaRPr>
          </a:p>
          <a:p>
            <a:endParaRPr lang="en-US" sz="4000" dirty="0">
              <a:solidFill>
                <a:srgbClr val="660033"/>
              </a:solidFill>
            </a:endParaRPr>
          </a:p>
          <a:p>
            <a:pPr marL="0" indent="0">
              <a:buNone/>
            </a:pPr>
            <a:endParaRPr lang="en-US" sz="4000" dirty="0">
              <a:solidFill>
                <a:srgbClr val="660033"/>
              </a:solidFill>
            </a:endParaRPr>
          </a:p>
        </p:txBody>
      </p:sp>
      <p:grpSp>
        <p:nvGrpSpPr>
          <p:cNvPr id="5" name="Group 4">
            <a:extLst>
              <a:ext uri="{FF2B5EF4-FFF2-40B4-BE49-F238E27FC236}">
                <a16:creationId xmlns:a16="http://schemas.microsoft.com/office/drawing/2014/main" id="{A6CFA7A9-A8E7-45A7-87F4-8B9A12473CFF}"/>
              </a:ext>
            </a:extLst>
          </p:cNvPr>
          <p:cNvGrpSpPr/>
          <p:nvPr/>
        </p:nvGrpSpPr>
        <p:grpSpPr>
          <a:xfrm>
            <a:off x="5153891" y="1995886"/>
            <a:ext cx="5263281" cy="2866149"/>
            <a:chOff x="3769881" y="2445285"/>
            <a:chExt cx="4652236" cy="2414905"/>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A2FB12E-2FAF-4ADC-A392-6021E91FB6AA}"/>
                </a:ext>
              </a:extLst>
            </p:cNvPr>
            <p:cNvGrpSpPr/>
            <p:nvPr/>
          </p:nvGrpSpPr>
          <p:grpSpPr>
            <a:xfrm>
              <a:off x="4573395" y="2445285"/>
              <a:ext cx="3045203" cy="1493628"/>
              <a:chOff x="4573395" y="2445285"/>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2445285"/>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227737" y="3085045"/>
                <a:ext cx="1904300" cy="369332"/>
              </a:xfrm>
              <a:prstGeom prst="rect">
                <a:avLst/>
              </a:prstGeom>
              <a:noFill/>
            </p:spPr>
            <p:txBody>
              <a:bodyPr wrap="square" rtlCol="0">
                <a:spAutoFit/>
              </a:bodyPr>
              <a:lstStyle/>
              <a:p>
                <a:r>
                  <a:rPr lang="en-US" dirty="0">
                    <a:solidFill>
                      <a:schemeClr val="bg1"/>
                    </a:solidFill>
                  </a:rPr>
                  <a:t>Boulder of Grief</a:t>
                </a:r>
              </a:p>
            </p:txBody>
          </p:sp>
        </p:grpSp>
      </p:grpSp>
      <p:sp>
        <p:nvSpPr>
          <p:cNvPr id="9" name="TextBox 8">
            <a:extLst>
              <a:ext uri="{FF2B5EF4-FFF2-40B4-BE49-F238E27FC236}">
                <a16:creationId xmlns:a16="http://schemas.microsoft.com/office/drawing/2014/main" id="{68C720C2-ECC9-46C5-A0CC-1ABA773B2A10}"/>
              </a:ext>
            </a:extLst>
          </p:cNvPr>
          <p:cNvSpPr txBox="1"/>
          <p:nvPr/>
        </p:nvSpPr>
        <p:spPr>
          <a:xfrm>
            <a:off x="1383718" y="1181974"/>
            <a:ext cx="2851864"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2">
                    <a:lumMod val="50000"/>
                  </a:schemeClr>
                </a:solidFill>
              </a:rPr>
              <a:t>Crushed</a:t>
            </a:r>
          </a:p>
          <a:p>
            <a:pPr marL="285750" indent="-285750">
              <a:buFont typeface="Arial" panose="020B0604020202020204" pitchFamily="34" charset="0"/>
              <a:buChar char="•"/>
            </a:pPr>
            <a:r>
              <a:rPr lang="en-US" sz="3200" dirty="0">
                <a:solidFill>
                  <a:schemeClr val="accent2">
                    <a:lumMod val="50000"/>
                  </a:schemeClr>
                </a:solidFill>
              </a:rPr>
              <a:t>Devastated</a:t>
            </a:r>
          </a:p>
          <a:p>
            <a:pPr marL="285750" indent="-285750">
              <a:buFont typeface="Arial" panose="020B0604020202020204" pitchFamily="34" charset="0"/>
              <a:buChar char="•"/>
            </a:pPr>
            <a:r>
              <a:rPr lang="en-US" sz="3200" dirty="0">
                <a:solidFill>
                  <a:schemeClr val="accent2">
                    <a:lumMod val="50000"/>
                  </a:schemeClr>
                </a:solidFill>
              </a:rPr>
              <a:t>Distressed</a:t>
            </a:r>
          </a:p>
          <a:p>
            <a:pPr marL="285750" indent="-285750">
              <a:buFont typeface="Arial" panose="020B0604020202020204" pitchFamily="34" charset="0"/>
              <a:buChar char="•"/>
            </a:pPr>
            <a:r>
              <a:rPr lang="en-US" sz="3200" dirty="0">
                <a:solidFill>
                  <a:schemeClr val="accent2">
                    <a:lumMod val="50000"/>
                  </a:schemeClr>
                </a:solidFill>
              </a:rPr>
              <a:t>Shattered</a:t>
            </a:r>
          </a:p>
          <a:p>
            <a:pPr marL="285750" indent="-285750">
              <a:buFont typeface="Arial" panose="020B0604020202020204" pitchFamily="34" charset="0"/>
              <a:buChar char="•"/>
            </a:pPr>
            <a:r>
              <a:rPr lang="en-US" sz="3200" dirty="0">
                <a:solidFill>
                  <a:schemeClr val="accent2">
                    <a:lumMod val="50000"/>
                  </a:schemeClr>
                </a:solidFill>
              </a:rPr>
              <a:t>Shocked</a:t>
            </a:r>
          </a:p>
          <a:p>
            <a:pPr marL="285750" indent="-285750">
              <a:buFont typeface="Arial" panose="020B0604020202020204" pitchFamily="34" charset="0"/>
              <a:buChar char="•"/>
            </a:pPr>
            <a:r>
              <a:rPr lang="en-US" sz="3200" dirty="0">
                <a:solidFill>
                  <a:schemeClr val="accent2">
                    <a:lumMod val="50000"/>
                  </a:schemeClr>
                </a:solidFill>
              </a:rPr>
              <a:t>Overwhelmed</a:t>
            </a:r>
          </a:p>
          <a:p>
            <a:pPr marL="285750" indent="-285750">
              <a:buFont typeface="Arial" panose="020B0604020202020204" pitchFamily="34" charset="0"/>
              <a:buChar char="•"/>
            </a:pPr>
            <a:r>
              <a:rPr lang="en-US" sz="3200" dirty="0">
                <a:solidFill>
                  <a:schemeClr val="accent2">
                    <a:lumMod val="50000"/>
                  </a:schemeClr>
                </a:solidFill>
              </a:rPr>
              <a:t>Distraught</a:t>
            </a:r>
          </a:p>
          <a:p>
            <a:endParaRPr lang="en-US" dirty="0"/>
          </a:p>
        </p:txBody>
      </p:sp>
      <p:pic>
        <p:nvPicPr>
          <p:cNvPr id="12" name="Picture 11">
            <a:extLst>
              <a:ext uri="{FF2B5EF4-FFF2-40B4-BE49-F238E27FC236}">
                <a16:creationId xmlns:a16="http://schemas.microsoft.com/office/drawing/2014/main" id="{702E9C3B-420D-4C80-8522-D6ECED3DD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640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normAutofit/>
          </a:bodyPr>
          <a:lstStyle/>
          <a:p>
            <a:r>
              <a:rPr lang="en-US" sz="5400" dirty="0">
                <a:solidFill>
                  <a:srgbClr val="7D8A3C"/>
                </a:solidFill>
                <a:latin typeface="Playlist" pitchFamily="50" charset="0"/>
              </a:rPr>
              <a:t>Letter</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writing your letter?</a:t>
            </a:r>
          </a:p>
          <a:p>
            <a:r>
              <a:rPr lang="en-US" dirty="0">
                <a:solidFill>
                  <a:srgbClr val="672C57"/>
                </a:solidFill>
              </a:rPr>
              <a:t>What did you learn about yourself and your life experience from writing your letter?</a:t>
            </a:r>
          </a:p>
          <a:p>
            <a:r>
              <a:rPr lang="en-US" dirty="0">
                <a:solidFill>
                  <a:srgbClr val="672C57"/>
                </a:solidFill>
              </a:rPr>
              <a:t>What value did you gain from writing your letter?</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877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A10B6B6A-70AB-406F-AEAA-D7BB3EEBE275}"/>
              </a:ext>
            </a:extLst>
          </p:cNvPr>
          <p:cNvSpPr/>
          <p:nvPr/>
        </p:nvSpPr>
        <p:spPr>
          <a:xfrm>
            <a:off x="4573397"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962519-F995-4A95-9449-4F1F20E22A90}"/>
              </a:ext>
            </a:extLst>
          </p:cNvPr>
          <p:cNvSpPr txBox="1"/>
          <p:nvPr/>
        </p:nvSpPr>
        <p:spPr>
          <a:xfrm>
            <a:off x="5226341" y="2827176"/>
            <a:ext cx="1904300" cy="369332"/>
          </a:xfrm>
          <a:prstGeom prst="rect">
            <a:avLst/>
          </a:prstGeom>
          <a:noFill/>
        </p:spPr>
        <p:txBody>
          <a:bodyPr wrap="square" rtlCol="0">
            <a:spAutoFit/>
          </a:bodyPr>
          <a:lstStyle/>
          <a:p>
            <a:r>
              <a:rPr lang="en-US" dirty="0">
                <a:solidFill>
                  <a:schemeClr val="bg1"/>
                </a:solidFill>
              </a:rPr>
              <a:t>Boulder of Grief</a:t>
            </a:r>
          </a:p>
        </p:txBody>
      </p:sp>
      <p:pic>
        <p:nvPicPr>
          <p:cNvPr id="10" name="Picture 9">
            <a:extLst>
              <a:ext uri="{FF2B5EF4-FFF2-40B4-BE49-F238E27FC236}">
                <a16:creationId xmlns:a16="http://schemas.microsoft.com/office/drawing/2014/main" id="{A7F7CB94-A354-4796-B1EE-D33B5DCE6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039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76354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A10B6B6A-70AB-406F-AEAA-D7BB3EEBE275}"/>
              </a:ext>
            </a:extLst>
          </p:cNvPr>
          <p:cNvSpPr/>
          <p:nvPr/>
        </p:nvSpPr>
        <p:spPr>
          <a:xfrm>
            <a:off x="4655890" y="221679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128" name="Freeform: Shape 127">
            <a:extLst>
              <a:ext uri="{FF2B5EF4-FFF2-40B4-BE49-F238E27FC236}">
                <a16:creationId xmlns:a16="http://schemas.microsoft.com/office/drawing/2014/main" id="{9EDD84AE-FF93-486E-B492-30D41A10DCB6}"/>
              </a:ext>
            </a:extLst>
          </p:cNvPr>
          <p:cNvSpPr/>
          <p:nvPr/>
        </p:nvSpPr>
        <p:spPr>
          <a:xfrm>
            <a:off x="5142237" y="1866722"/>
            <a:ext cx="1895109" cy="740219"/>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Freeform: Shape 241">
            <a:extLst>
              <a:ext uri="{FF2B5EF4-FFF2-40B4-BE49-F238E27FC236}">
                <a16:creationId xmlns:a16="http://schemas.microsoft.com/office/drawing/2014/main" id="{E70EB5F6-EEC7-4C8C-B21A-CC419595EBBD}"/>
              </a:ext>
            </a:extLst>
          </p:cNvPr>
          <p:cNvSpPr/>
          <p:nvPr/>
        </p:nvSpPr>
        <p:spPr>
          <a:xfrm>
            <a:off x="5142237" y="1317077"/>
            <a:ext cx="1895109" cy="740219"/>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C22642D-A351-4864-ADD4-83561E3C4CC7}"/>
              </a:ext>
            </a:extLst>
          </p:cNvPr>
          <p:cNvSpPr txBox="1"/>
          <p:nvPr/>
        </p:nvSpPr>
        <p:spPr>
          <a:xfrm>
            <a:off x="4994595" y="2870407"/>
            <a:ext cx="2367792" cy="369332"/>
          </a:xfrm>
          <a:prstGeom prst="rect">
            <a:avLst/>
          </a:prstGeom>
          <a:noFill/>
        </p:spPr>
        <p:txBody>
          <a:bodyPr wrap="square">
            <a:spAutoFit/>
          </a:bodyPr>
          <a:lstStyle/>
          <a:p>
            <a:pPr algn="ctr"/>
            <a:r>
              <a:rPr lang="en-US" dirty="0">
                <a:solidFill>
                  <a:schemeClr val="bg1"/>
                </a:solidFill>
              </a:rPr>
              <a:t>Boulder of Grief</a:t>
            </a:r>
          </a:p>
        </p:txBody>
      </p:sp>
      <p:pic>
        <p:nvPicPr>
          <p:cNvPr id="12" name="Picture 11">
            <a:extLst>
              <a:ext uri="{FF2B5EF4-FFF2-40B4-BE49-F238E27FC236}">
                <a16:creationId xmlns:a16="http://schemas.microsoft.com/office/drawing/2014/main" id="{C523AA01-AD58-479F-A83B-96656AC09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1517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2"/>
                                        </p:tgtEl>
                                        <p:attrNameLst>
                                          <p:attrName>style.visibility</p:attrName>
                                        </p:attrNameLst>
                                      </p:cBhvr>
                                      <p:to>
                                        <p:strVal val="visible"/>
                                      </p:to>
                                    </p:set>
                                    <p:animEffect transition="in" filter="fade">
                                      <p:cBhvr>
                                        <p:cTn id="14" dur="1000"/>
                                        <p:tgtEl>
                                          <p:spTgt spid="242"/>
                                        </p:tgtEl>
                                      </p:cBhvr>
                                    </p:animEffect>
                                    <p:anim calcmode="lin" valueType="num">
                                      <p:cBhvr>
                                        <p:cTn id="15" dur="1000" fill="hold"/>
                                        <p:tgtEl>
                                          <p:spTgt spid="242"/>
                                        </p:tgtEl>
                                        <p:attrNameLst>
                                          <p:attrName>ppt_x</p:attrName>
                                        </p:attrNameLst>
                                      </p:cBhvr>
                                      <p:tavLst>
                                        <p:tav tm="0">
                                          <p:val>
                                            <p:strVal val="#ppt_x"/>
                                          </p:val>
                                        </p:tav>
                                        <p:tav tm="100000">
                                          <p:val>
                                            <p:strVal val="#ppt_x"/>
                                          </p:val>
                                        </p:tav>
                                      </p:tavLst>
                                    </p:anim>
                                    <p:anim calcmode="lin" valueType="num">
                                      <p:cBhvr>
                                        <p:cTn id="16"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no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no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275542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a:noFill/>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a:noFill/>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a:noFill/>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194137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no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no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31358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a:xfrm>
            <a:off x="465409" y="510697"/>
            <a:ext cx="11261181" cy="4351338"/>
          </a:xfrm>
        </p:spPr>
        <p:txBody>
          <a:bodyPr>
            <a:normAutofit/>
          </a:bodyPr>
          <a:lstStyle/>
          <a:p>
            <a:pPr marL="0" indent="0">
              <a:buNone/>
            </a:pPr>
            <a:endParaRPr lang="en-US" sz="4200" dirty="0">
              <a:solidFill>
                <a:srgbClr val="660033"/>
              </a:solidFill>
            </a:endParaRPr>
          </a:p>
          <a:p>
            <a:endParaRPr lang="en-US" sz="4000" dirty="0">
              <a:solidFill>
                <a:srgbClr val="660033"/>
              </a:solidFill>
            </a:endParaRPr>
          </a:p>
          <a:p>
            <a:pPr marL="0" indent="0">
              <a:buNone/>
            </a:pPr>
            <a:endParaRPr lang="en-US" sz="4000" dirty="0">
              <a:solidFill>
                <a:srgbClr val="660033"/>
              </a:solidFill>
            </a:endParaRPr>
          </a:p>
        </p:txBody>
      </p:sp>
      <p:grpSp>
        <p:nvGrpSpPr>
          <p:cNvPr id="2" name="Group 1">
            <a:extLst>
              <a:ext uri="{FF2B5EF4-FFF2-40B4-BE49-F238E27FC236}">
                <a16:creationId xmlns:a16="http://schemas.microsoft.com/office/drawing/2014/main" id="{DC0669AA-FEA6-4E87-80A8-C75500D37F32}"/>
              </a:ext>
            </a:extLst>
          </p:cNvPr>
          <p:cNvGrpSpPr/>
          <p:nvPr/>
        </p:nvGrpSpPr>
        <p:grpSpPr>
          <a:xfrm>
            <a:off x="4701057" y="811774"/>
            <a:ext cx="3045203" cy="5681101"/>
            <a:chOff x="4646772" y="811774"/>
            <a:chExt cx="3045203" cy="5681101"/>
          </a:xfrm>
        </p:grpSpPr>
        <p:grpSp>
          <p:nvGrpSpPr>
            <p:cNvPr id="7" name="Group 6">
              <a:extLst>
                <a:ext uri="{FF2B5EF4-FFF2-40B4-BE49-F238E27FC236}">
                  <a16:creationId xmlns:a16="http://schemas.microsoft.com/office/drawing/2014/main" id="{C9EA38F2-48D1-47AA-BE1F-54E96D4130EF}"/>
                </a:ext>
              </a:extLst>
            </p:cNvPr>
            <p:cNvGrpSpPr/>
            <p:nvPr/>
          </p:nvGrpSpPr>
          <p:grpSpPr>
            <a:xfrm>
              <a:off x="4646772" y="811774"/>
              <a:ext cx="3045203" cy="5681101"/>
              <a:chOff x="4655890" y="811774"/>
              <a:chExt cx="3045203" cy="5681101"/>
            </a:xfrm>
          </p:grpSpPr>
          <p:pic>
            <p:nvPicPr>
              <p:cNvPr id="10" name="Picture 2" descr="Person people clipart 2 image">
                <a:extLst>
                  <a:ext uri="{FF2B5EF4-FFF2-40B4-BE49-F238E27FC236}">
                    <a16:creationId xmlns:a16="http://schemas.microsoft.com/office/drawing/2014/main" id="{43724B23-89CF-47A3-88DF-1A46501F9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943187D7-5E11-4469-B80F-78A45671ACFD}"/>
                  </a:ext>
                </a:extLst>
              </p:cNvPr>
              <p:cNvSpPr/>
              <p:nvPr/>
            </p:nvSpPr>
            <p:spPr>
              <a:xfrm>
                <a:off x="4655890"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6D810393-18A8-40AB-AAFF-D951221D9B3D}"/>
                </a:ext>
              </a:extLst>
            </p:cNvPr>
            <p:cNvSpPr/>
            <p:nvPr/>
          </p:nvSpPr>
          <p:spPr>
            <a:xfrm>
              <a:off x="5231249" y="2460312"/>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7AF504F-1BE0-4DEA-B038-90F26FCD3281}"/>
                </a:ext>
              </a:extLst>
            </p:cNvPr>
            <p:cNvSpPr/>
            <p:nvPr/>
          </p:nvSpPr>
          <p:spPr>
            <a:xfrm>
              <a:off x="5423768" y="2294734"/>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DCE7AB-4C68-407C-8346-0D17F3C8073C}"/>
                </a:ext>
              </a:extLst>
            </p:cNvPr>
            <p:cNvSpPr/>
            <p:nvPr/>
          </p:nvSpPr>
          <p:spPr>
            <a:xfrm>
              <a:off x="5660000" y="2281686"/>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8981FC3-7440-4EFF-A841-F3DBA27D47AE}"/>
                </a:ext>
              </a:extLst>
            </p:cNvPr>
            <p:cNvSpPr/>
            <p:nvPr/>
          </p:nvSpPr>
          <p:spPr>
            <a:xfrm>
              <a:off x="5553581" y="2495180"/>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59BDEF8-00C9-40E4-A295-2C94F4C41BDC}"/>
                </a:ext>
              </a:extLst>
            </p:cNvPr>
            <p:cNvSpPr/>
            <p:nvPr/>
          </p:nvSpPr>
          <p:spPr>
            <a:xfrm>
              <a:off x="5220395" y="2881237"/>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D1F1E94-E3AB-4350-950C-4BA87444DB58}"/>
                </a:ext>
              </a:extLst>
            </p:cNvPr>
            <p:cNvSpPr/>
            <p:nvPr/>
          </p:nvSpPr>
          <p:spPr>
            <a:xfrm>
              <a:off x="7362334" y="323583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6882F2D-13AF-4EE1-BE46-CDC467F954C6}"/>
                </a:ext>
              </a:extLst>
            </p:cNvPr>
            <p:cNvSpPr/>
            <p:nvPr/>
          </p:nvSpPr>
          <p:spPr>
            <a:xfrm>
              <a:off x="4724890" y="3236398"/>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F909BE-5FD3-4B97-8F15-5BA9F7B808D8}"/>
                </a:ext>
              </a:extLst>
            </p:cNvPr>
            <p:cNvSpPr/>
            <p:nvPr/>
          </p:nvSpPr>
          <p:spPr>
            <a:xfrm>
              <a:off x="6333271" y="3318638"/>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92C410-889C-4266-938A-9B407F411F02}"/>
                </a:ext>
              </a:extLst>
            </p:cNvPr>
            <p:cNvSpPr/>
            <p:nvPr/>
          </p:nvSpPr>
          <p:spPr>
            <a:xfrm>
              <a:off x="6862273" y="253143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F13D25D-5B25-4437-8090-D4639E63D32D}"/>
                </a:ext>
              </a:extLst>
            </p:cNvPr>
            <p:cNvSpPr/>
            <p:nvPr/>
          </p:nvSpPr>
          <p:spPr>
            <a:xfrm>
              <a:off x="6615951" y="318663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BAB8B15-2932-48F3-905F-75ADE3479DE4}"/>
                </a:ext>
              </a:extLst>
            </p:cNvPr>
            <p:cNvSpPr/>
            <p:nvPr/>
          </p:nvSpPr>
          <p:spPr>
            <a:xfrm>
              <a:off x="6643437" y="2576749"/>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5A8C32F-C122-4873-88E6-0587327D92DE}"/>
                </a:ext>
              </a:extLst>
            </p:cNvPr>
            <p:cNvSpPr/>
            <p:nvPr/>
          </p:nvSpPr>
          <p:spPr>
            <a:xfrm>
              <a:off x="6618330" y="347095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29D24C3-E6B9-4021-8FCC-3B61C5F3F674}"/>
                </a:ext>
              </a:extLst>
            </p:cNvPr>
            <p:cNvSpPr/>
            <p:nvPr/>
          </p:nvSpPr>
          <p:spPr>
            <a:xfrm>
              <a:off x="5009148" y="350813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825EBD3-9DAD-4442-9B9B-370C512CCEC4}"/>
                </a:ext>
              </a:extLst>
            </p:cNvPr>
            <p:cNvSpPr/>
            <p:nvPr/>
          </p:nvSpPr>
          <p:spPr>
            <a:xfrm>
              <a:off x="4758116" y="29870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EBAC93-4FA6-46A4-852C-6D962529DB76}"/>
                </a:ext>
              </a:extLst>
            </p:cNvPr>
            <p:cNvSpPr/>
            <p:nvPr/>
          </p:nvSpPr>
          <p:spPr>
            <a:xfrm>
              <a:off x="6839941" y="34709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5AF1988-DB75-4563-A3D2-BC267881C663}"/>
                </a:ext>
              </a:extLst>
            </p:cNvPr>
            <p:cNvSpPr/>
            <p:nvPr/>
          </p:nvSpPr>
          <p:spPr>
            <a:xfrm>
              <a:off x="6101445" y="34027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38EC8EB-8863-4EA0-8AFC-822A482567C2}"/>
                </a:ext>
              </a:extLst>
            </p:cNvPr>
            <p:cNvSpPr/>
            <p:nvPr/>
          </p:nvSpPr>
          <p:spPr>
            <a:xfrm>
              <a:off x="7158117" y="267062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8E7ECB0-7EA8-4556-9B95-3207719FFD4C}"/>
                </a:ext>
              </a:extLst>
            </p:cNvPr>
            <p:cNvSpPr/>
            <p:nvPr/>
          </p:nvSpPr>
          <p:spPr>
            <a:xfrm>
              <a:off x="4996396" y="3010350"/>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2ECD34-E112-4DF9-B1AD-761F99E45D96}"/>
                </a:ext>
              </a:extLst>
            </p:cNvPr>
            <p:cNvSpPr/>
            <p:nvPr/>
          </p:nvSpPr>
          <p:spPr>
            <a:xfrm>
              <a:off x="5271992" y="312291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DF9F261-72CE-430E-AF06-0C3BC8FEC28E}"/>
                </a:ext>
              </a:extLst>
            </p:cNvPr>
            <p:cNvSpPr/>
            <p:nvPr/>
          </p:nvSpPr>
          <p:spPr>
            <a:xfrm>
              <a:off x="5050594" y="32517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5BA1B68-E22B-4C6F-894E-6B734F58C3B1}"/>
                </a:ext>
              </a:extLst>
            </p:cNvPr>
            <p:cNvSpPr/>
            <p:nvPr/>
          </p:nvSpPr>
          <p:spPr>
            <a:xfrm>
              <a:off x="5658319"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BEE828-C532-4946-ACE0-254720E53A22}"/>
                </a:ext>
              </a:extLst>
            </p:cNvPr>
            <p:cNvSpPr/>
            <p:nvPr/>
          </p:nvSpPr>
          <p:spPr>
            <a:xfrm>
              <a:off x="5807743" y="2508177"/>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AD44803-8BC6-4414-89B3-A76D701B9CC0}"/>
                </a:ext>
              </a:extLst>
            </p:cNvPr>
            <p:cNvSpPr/>
            <p:nvPr/>
          </p:nvSpPr>
          <p:spPr>
            <a:xfrm>
              <a:off x="5758535" y="2647072"/>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54BEDFF-23D7-41B9-9238-44F3F58705E0}"/>
                </a:ext>
              </a:extLst>
            </p:cNvPr>
            <p:cNvSpPr/>
            <p:nvPr/>
          </p:nvSpPr>
          <p:spPr>
            <a:xfrm>
              <a:off x="5255988" y="338290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7A258B-3F9C-4B67-924A-27826D1673D3}"/>
                </a:ext>
              </a:extLst>
            </p:cNvPr>
            <p:cNvSpPr/>
            <p:nvPr/>
          </p:nvSpPr>
          <p:spPr>
            <a:xfrm>
              <a:off x="5121249" y="2647072"/>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1BB969E-5D36-4B0E-B463-8954A2328CDA}"/>
                </a:ext>
              </a:extLst>
            </p:cNvPr>
            <p:cNvSpPr/>
            <p:nvPr/>
          </p:nvSpPr>
          <p:spPr>
            <a:xfrm>
              <a:off x="4861706" y="2856797"/>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49BBB52-3F1E-4C71-AE8E-4E3881E0A688}"/>
                </a:ext>
              </a:extLst>
            </p:cNvPr>
            <p:cNvSpPr/>
            <p:nvPr/>
          </p:nvSpPr>
          <p:spPr>
            <a:xfrm>
              <a:off x="5160755" y="356139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E1B1EF9-8388-47C0-9514-34BBC2F4B499}"/>
                </a:ext>
              </a:extLst>
            </p:cNvPr>
            <p:cNvSpPr/>
            <p:nvPr/>
          </p:nvSpPr>
          <p:spPr>
            <a:xfrm>
              <a:off x="5448935" y="315041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4FB683-1266-4F16-AC26-75637C9CD649}"/>
                </a:ext>
              </a:extLst>
            </p:cNvPr>
            <p:cNvSpPr/>
            <p:nvPr/>
          </p:nvSpPr>
          <p:spPr>
            <a:xfrm>
              <a:off x="5457324" y="331264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968406D-9A1C-4FDB-B25E-4A6567302E2A}"/>
                </a:ext>
              </a:extLst>
            </p:cNvPr>
            <p:cNvSpPr/>
            <p:nvPr/>
          </p:nvSpPr>
          <p:spPr>
            <a:xfrm>
              <a:off x="5437855" y="352791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999B7BF-716D-4CE6-AF16-2D5A6ABED51B}"/>
                </a:ext>
              </a:extLst>
            </p:cNvPr>
            <p:cNvSpPr/>
            <p:nvPr/>
          </p:nvSpPr>
          <p:spPr>
            <a:xfrm>
              <a:off x="5566381" y="356886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5FDC42B-A441-4EA3-B34D-CD40F3DEE72B}"/>
                </a:ext>
              </a:extLst>
            </p:cNvPr>
            <p:cNvSpPr/>
            <p:nvPr/>
          </p:nvSpPr>
          <p:spPr>
            <a:xfrm>
              <a:off x="5721184" y="2881831"/>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FCB2DDD-0EE1-4F16-9504-D8ED5B263FB9}"/>
                </a:ext>
              </a:extLst>
            </p:cNvPr>
            <p:cNvSpPr/>
            <p:nvPr/>
          </p:nvSpPr>
          <p:spPr>
            <a:xfrm>
              <a:off x="5515780" y="2722573"/>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EF4BDEB-4F99-457D-81E6-30E5C42C369B}"/>
                </a:ext>
              </a:extLst>
            </p:cNvPr>
            <p:cNvSpPr/>
            <p:nvPr/>
          </p:nvSpPr>
          <p:spPr>
            <a:xfrm>
              <a:off x="5421802" y="2855335"/>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47A043A-9C7F-4BDC-90F8-8870B90275C1}"/>
                </a:ext>
              </a:extLst>
            </p:cNvPr>
            <p:cNvSpPr/>
            <p:nvPr/>
          </p:nvSpPr>
          <p:spPr>
            <a:xfrm>
              <a:off x="5565121" y="2963150"/>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A695390-E2D4-4D76-AE3D-27DC730594E3}"/>
                </a:ext>
              </a:extLst>
            </p:cNvPr>
            <p:cNvSpPr/>
            <p:nvPr/>
          </p:nvSpPr>
          <p:spPr>
            <a:xfrm>
              <a:off x="5960664" y="2353457"/>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1C560B8-789E-4013-B7B5-C73EFD5FBB66}"/>
                </a:ext>
              </a:extLst>
            </p:cNvPr>
            <p:cNvSpPr/>
            <p:nvPr/>
          </p:nvSpPr>
          <p:spPr>
            <a:xfrm>
              <a:off x="5667476" y="331777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4992DDD-953F-4948-BA28-30D88E136305}"/>
                </a:ext>
              </a:extLst>
            </p:cNvPr>
            <p:cNvSpPr/>
            <p:nvPr/>
          </p:nvSpPr>
          <p:spPr>
            <a:xfrm>
              <a:off x="5801273" y="3477582"/>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EA0DCD2-7A3F-4C45-89BA-7FCCB0FF9870}"/>
                </a:ext>
              </a:extLst>
            </p:cNvPr>
            <p:cNvSpPr/>
            <p:nvPr/>
          </p:nvSpPr>
          <p:spPr>
            <a:xfrm>
              <a:off x="5977442" y="3401501"/>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775704A-64FD-4704-BFD9-324B56920C42}"/>
                </a:ext>
              </a:extLst>
            </p:cNvPr>
            <p:cNvSpPr/>
            <p:nvPr/>
          </p:nvSpPr>
          <p:spPr>
            <a:xfrm>
              <a:off x="7067663" y="3549323"/>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D210671-3BD5-4669-B79D-F93801A1CBE6}"/>
                </a:ext>
              </a:extLst>
            </p:cNvPr>
            <p:cNvSpPr/>
            <p:nvPr/>
          </p:nvSpPr>
          <p:spPr>
            <a:xfrm>
              <a:off x="7168678" y="3485696"/>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D456813-6A9F-4797-9498-E41090E30615}"/>
                </a:ext>
              </a:extLst>
            </p:cNvPr>
            <p:cNvSpPr/>
            <p:nvPr/>
          </p:nvSpPr>
          <p:spPr>
            <a:xfrm>
              <a:off x="5887792" y="3006593"/>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2883B41-8349-4390-93AE-4D2E3C1203BF}"/>
                </a:ext>
              </a:extLst>
            </p:cNvPr>
            <p:cNvSpPr/>
            <p:nvPr/>
          </p:nvSpPr>
          <p:spPr>
            <a:xfrm>
              <a:off x="5792559" y="3185083"/>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3B702784-D748-46FC-8D76-1EE336FAD963}"/>
                </a:ext>
              </a:extLst>
            </p:cNvPr>
            <p:cNvSpPr/>
            <p:nvPr/>
          </p:nvSpPr>
          <p:spPr>
            <a:xfrm>
              <a:off x="6089128" y="2936332"/>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6BB25072-FEDD-4BC6-B124-77D14CDA49AA}"/>
                </a:ext>
              </a:extLst>
            </p:cNvPr>
            <p:cNvSpPr/>
            <p:nvPr/>
          </p:nvSpPr>
          <p:spPr>
            <a:xfrm>
              <a:off x="6069659" y="3151608"/>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D1E378B-3F7D-4697-976B-25BEC705E8A9}"/>
                </a:ext>
              </a:extLst>
            </p:cNvPr>
            <p:cNvSpPr/>
            <p:nvPr/>
          </p:nvSpPr>
          <p:spPr>
            <a:xfrm>
              <a:off x="6198185" y="3192561"/>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2F0E647E-8524-4BE9-9A81-58E36557F035}"/>
                </a:ext>
              </a:extLst>
            </p:cNvPr>
            <p:cNvSpPr/>
            <p:nvPr/>
          </p:nvSpPr>
          <p:spPr>
            <a:xfrm>
              <a:off x="6299280" y="2941467"/>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063F3FA-1A77-4512-AD51-62E9B3C3E03E}"/>
                </a:ext>
              </a:extLst>
            </p:cNvPr>
            <p:cNvSpPr/>
            <p:nvPr/>
          </p:nvSpPr>
          <p:spPr>
            <a:xfrm>
              <a:off x="6012285" y="257074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9A367B7A-96C3-4552-8A50-8E8B1E4B8B37}"/>
                </a:ext>
              </a:extLst>
            </p:cNvPr>
            <p:cNvSpPr/>
            <p:nvPr/>
          </p:nvSpPr>
          <p:spPr>
            <a:xfrm>
              <a:off x="5917052" y="274923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9E6C5B-BC45-4D2A-BAC3-566EBDA15213}"/>
                </a:ext>
              </a:extLst>
            </p:cNvPr>
            <p:cNvSpPr/>
            <p:nvPr/>
          </p:nvSpPr>
          <p:spPr>
            <a:xfrm>
              <a:off x="6213621" y="250047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BBDE2799-7054-47B0-A4C6-F3AB701A51CA}"/>
                </a:ext>
              </a:extLst>
            </p:cNvPr>
            <p:cNvSpPr/>
            <p:nvPr/>
          </p:nvSpPr>
          <p:spPr>
            <a:xfrm>
              <a:off x="6194152" y="271575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CB4564A-E277-4C30-B2C4-3EFB759D0988}"/>
                </a:ext>
              </a:extLst>
            </p:cNvPr>
            <p:cNvSpPr/>
            <p:nvPr/>
          </p:nvSpPr>
          <p:spPr>
            <a:xfrm>
              <a:off x="6322678" y="275670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25642A0-4351-4A68-9052-0B61D9B84524}"/>
                </a:ext>
              </a:extLst>
            </p:cNvPr>
            <p:cNvSpPr/>
            <p:nvPr/>
          </p:nvSpPr>
          <p:spPr>
            <a:xfrm>
              <a:off x="6423773" y="250561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21066C9-4D95-4BE8-BB41-44869A71C8E8}"/>
                </a:ext>
              </a:extLst>
            </p:cNvPr>
            <p:cNvSpPr/>
            <p:nvPr/>
          </p:nvSpPr>
          <p:spPr>
            <a:xfrm>
              <a:off x="6523841" y="288821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39415ADB-7B98-4AF5-97C1-5EA855604348}"/>
                </a:ext>
              </a:extLst>
            </p:cNvPr>
            <p:cNvSpPr/>
            <p:nvPr/>
          </p:nvSpPr>
          <p:spPr>
            <a:xfrm>
              <a:off x="6428608" y="306670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5B54241-B22A-4F27-8481-E976D02E6E0E}"/>
                </a:ext>
              </a:extLst>
            </p:cNvPr>
            <p:cNvSpPr/>
            <p:nvPr/>
          </p:nvSpPr>
          <p:spPr>
            <a:xfrm>
              <a:off x="6725177" y="281795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90C79-5A6C-423B-B572-BA9F1293B01C}"/>
                </a:ext>
              </a:extLst>
            </p:cNvPr>
            <p:cNvSpPr/>
            <p:nvPr/>
          </p:nvSpPr>
          <p:spPr>
            <a:xfrm>
              <a:off x="6705708" y="303322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494B374-041D-4C7E-9E35-A2228DB9DC80}"/>
                </a:ext>
              </a:extLst>
            </p:cNvPr>
            <p:cNvSpPr/>
            <p:nvPr/>
          </p:nvSpPr>
          <p:spPr>
            <a:xfrm>
              <a:off x="6834234" y="307417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1025E99-626A-4F56-A25A-AE4C2490CAC1}"/>
                </a:ext>
              </a:extLst>
            </p:cNvPr>
            <p:cNvSpPr/>
            <p:nvPr/>
          </p:nvSpPr>
          <p:spPr>
            <a:xfrm>
              <a:off x="6935329" y="282308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21377C9-E988-42C7-99F6-8B9B4989FD6E}"/>
                </a:ext>
              </a:extLst>
            </p:cNvPr>
            <p:cNvSpPr/>
            <p:nvPr/>
          </p:nvSpPr>
          <p:spPr>
            <a:xfrm>
              <a:off x="6826707" y="3142314"/>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A99CFE55-09EF-41E9-8F08-4851024D0023}"/>
                </a:ext>
              </a:extLst>
            </p:cNvPr>
            <p:cNvSpPr/>
            <p:nvPr/>
          </p:nvSpPr>
          <p:spPr>
            <a:xfrm>
              <a:off x="6731475" y="3326148"/>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6A1462F-04A2-4143-9E5F-5D29DAEA9763}"/>
                </a:ext>
              </a:extLst>
            </p:cNvPr>
            <p:cNvSpPr/>
            <p:nvPr/>
          </p:nvSpPr>
          <p:spPr>
            <a:xfrm>
              <a:off x="7028043" y="3079398"/>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8183659-2081-41C7-A055-E0B85A05DB2E}"/>
                </a:ext>
              </a:extLst>
            </p:cNvPr>
            <p:cNvSpPr/>
            <p:nvPr/>
          </p:nvSpPr>
          <p:spPr>
            <a:xfrm>
              <a:off x="7008574" y="3292652"/>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8E06D6C-14D6-45EE-8A4C-7A614B68DAD4}"/>
                </a:ext>
              </a:extLst>
            </p:cNvPr>
            <p:cNvSpPr/>
            <p:nvPr/>
          </p:nvSpPr>
          <p:spPr>
            <a:xfrm>
              <a:off x="7137101" y="3325962"/>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10C5402F-6A99-43E4-A2AF-7FA4091441A4}"/>
                </a:ext>
              </a:extLst>
            </p:cNvPr>
            <p:cNvSpPr/>
            <p:nvPr/>
          </p:nvSpPr>
          <p:spPr>
            <a:xfrm>
              <a:off x="7238196" y="3095785"/>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49B6071-949F-4DB6-A179-1EB458D1017F}"/>
                </a:ext>
              </a:extLst>
            </p:cNvPr>
            <p:cNvSpPr/>
            <p:nvPr/>
          </p:nvSpPr>
          <p:spPr>
            <a:xfrm>
              <a:off x="7099664" y="300624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F835CC8-CCBD-471C-8ACA-7C1219FAFAFE}"/>
                </a:ext>
              </a:extLst>
            </p:cNvPr>
            <p:cNvSpPr/>
            <p:nvPr/>
          </p:nvSpPr>
          <p:spPr>
            <a:xfrm>
              <a:off x="7141110" y="274983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BB893DB8-1F91-495D-A175-B933220431A8}"/>
                </a:ext>
              </a:extLst>
            </p:cNvPr>
            <p:cNvSpPr/>
            <p:nvPr/>
          </p:nvSpPr>
          <p:spPr>
            <a:xfrm>
              <a:off x="7346504" y="288101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5E3ED5-EFE2-4BA5-999A-75EFDEE2D4C8}"/>
                </a:ext>
              </a:extLst>
            </p:cNvPr>
            <p:cNvSpPr/>
            <p:nvPr/>
          </p:nvSpPr>
          <p:spPr>
            <a:xfrm>
              <a:off x="7251271" y="305950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160437B-6E4F-4B1B-A6D4-34D3E73D11BA}"/>
                </a:ext>
              </a:extLst>
            </p:cNvPr>
            <p:cNvSpPr/>
            <p:nvPr/>
          </p:nvSpPr>
          <p:spPr>
            <a:xfrm>
              <a:off x="7528371" y="302602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4C06CB37-AE41-4930-8A9A-D76D75601C6D}"/>
                </a:ext>
              </a:extLst>
            </p:cNvPr>
            <p:cNvSpPr/>
            <p:nvPr/>
          </p:nvSpPr>
          <p:spPr>
            <a:xfrm>
              <a:off x="4905215" y="294090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3A10FC-4AB7-4B64-9F56-BA4206560862}"/>
                </a:ext>
              </a:extLst>
            </p:cNvPr>
            <p:cNvSpPr/>
            <p:nvPr/>
          </p:nvSpPr>
          <p:spPr>
            <a:xfrm>
              <a:off x="4889211" y="320089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28133140-244B-438E-B366-E349581D25F0}"/>
                </a:ext>
              </a:extLst>
            </p:cNvPr>
            <p:cNvSpPr/>
            <p:nvPr/>
          </p:nvSpPr>
          <p:spPr>
            <a:xfrm>
              <a:off x="5082158" y="296840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CB82354-9EE7-4F93-AC7B-B0724C5BB8B3}"/>
                </a:ext>
              </a:extLst>
            </p:cNvPr>
            <p:cNvSpPr/>
            <p:nvPr/>
          </p:nvSpPr>
          <p:spPr>
            <a:xfrm>
              <a:off x="5090547" y="313063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656FA7B-8A0E-4E38-BBEB-0637BFB91BD2}"/>
                </a:ext>
              </a:extLst>
            </p:cNvPr>
            <p:cNvSpPr/>
            <p:nvPr/>
          </p:nvSpPr>
          <p:spPr>
            <a:xfrm>
              <a:off x="5071078" y="334590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E5E43E74-F458-4EE1-BC5A-88A4BE891EB5}"/>
                </a:ext>
              </a:extLst>
            </p:cNvPr>
            <p:cNvSpPr/>
            <p:nvPr/>
          </p:nvSpPr>
          <p:spPr>
            <a:xfrm>
              <a:off x="5199604" y="338686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071E8366-EF6B-4DCE-9EE1-635113BED500}"/>
                </a:ext>
              </a:extLst>
            </p:cNvPr>
            <p:cNvSpPr/>
            <p:nvPr/>
          </p:nvSpPr>
          <p:spPr>
            <a:xfrm>
              <a:off x="5300699" y="313576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767F846B-DA01-4B5B-B546-0DAEEDFB98B0}"/>
                </a:ext>
              </a:extLst>
            </p:cNvPr>
            <p:cNvSpPr/>
            <p:nvPr/>
          </p:nvSpPr>
          <p:spPr>
            <a:xfrm>
              <a:off x="5467034" y="2414014"/>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09DCAD4-FAB5-438E-BD13-2DC99FE890F4}"/>
                </a:ext>
              </a:extLst>
            </p:cNvPr>
            <p:cNvSpPr/>
            <p:nvPr/>
          </p:nvSpPr>
          <p:spPr>
            <a:xfrm>
              <a:off x="5451030" y="267399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14001D6C-A2ED-4DFC-9532-57BC3EF9B6B7}"/>
                </a:ext>
              </a:extLst>
            </p:cNvPr>
            <p:cNvSpPr/>
            <p:nvPr/>
          </p:nvSpPr>
          <p:spPr>
            <a:xfrm>
              <a:off x="5643977" y="2441510"/>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6A5EF00A-6C2A-45F0-BB57-7AEE65E72C64}"/>
                </a:ext>
              </a:extLst>
            </p:cNvPr>
            <p:cNvSpPr/>
            <p:nvPr/>
          </p:nvSpPr>
          <p:spPr>
            <a:xfrm>
              <a:off x="5652366" y="260373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BAB987B-80AD-4331-85A9-0C49F02E0A93}"/>
                </a:ext>
              </a:extLst>
            </p:cNvPr>
            <p:cNvSpPr/>
            <p:nvPr/>
          </p:nvSpPr>
          <p:spPr>
            <a:xfrm>
              <a:off x="5632897" y="281901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6FFBF220-E0C3-4B20-80BF-2713E20618BE}"/>
                </a:ext>
              </a:extLst>
            </p:cNvPr>
            <p:cNvSpPr/>
            <p:nvPr/>
          </p:nvSpPr>
          <p:spPr>
            <a:xfrm>
              <a:off x="5761423" y="285996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BABC6679-2BA4-4DD7-B8E3-830361605532}"/>
                </a:ext>
              </a:extLst>
            </p:cNvPr>
            <p:cNvSpPr/>
            <p:nvPr/>
          </p:nvSpPr>
          <p:spPr>
            <a:xfrm>
              <a:off x="5862518" y="260887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290CBFA0-1188-49C0-8BAC-FE68A3CEEDD8}"/>
                </a:ext>
              </a:extLst>
            </p:cNvPr>
            <p:cNvSpPr/>
            <p:nvPr/>
          </p:nvSpPr>
          <p:spPr>
            <a:xfrm>
              <a:off x="5810754" y="2932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BDBD72F6-5614-4935-B7E3-E9E551275A96}"/>
                </a:ext>
              </a:extLst>
            </p:cNvPr>
            <p:cNvSpPr/>
            <p:nvPr/>
          </p:nvSpPr>
          <p:spPr>
            <a:xfrm>
              <a:off x="5794750" y="319256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F4C69D27-E992-40DF-85B3-AF6B10753A26}"/>
                </a:ext>
              </a:extLst>
            </p:cNvPr>
            <p:cNvSpPr/>
            <p:nvPr/>
          </p:nvSpPr>
          <p:spPr>
            <a:xfrm>
              <a:off x="5987697" y="296007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F3BBE52C-AA46-402C-9B75-9419743F556B}"/>
                </a:ext>
              </a:extLst>
            </p:cNvPr>
            <p:cNvSpPr/>
            <p:nvPr/>
          </p:nvSpPr>
          <p:spPr>
            <a:xfrm>
              <a:off x="5996086" y="312230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AF05A2BB-5ACE-4BF9-829A-AF56C5D77306}"/>
                </a:ext>
              </a:extLst>
            </p:cNvPr>
            <p:cNvSpPr/>
            <p:nvPr/>
          </p:nvSpPr>
          <p:spPr>
            <a:xfrm>
              <a:off x="5976617" y="333757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CDB4A1C9-B599-49CE-8C3E-24216EE87960}"/>
                </a:ext>
              </a:extLst>
            </p:cNvPr>
            <p:cNvSpPr/>
            <p:nvPr/>
          </p:nvSpPr>
          <p:spPr>
            <a:xfrm>
              <a:off x="6105143" y="337852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A5B3C3EA-DF55-42DF-B8BB-2B8FCDEE1C47}"/>
                </a:ext>
              </a:extLst>
            </p:cNvPr>
            <p:cNvSpPr/>
            <p:nvPr/>
          </p:nvSpPr>
          <p:spPr>
            <a:xfrm>
              <a:off x="6206238" y="312743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856AAE0C-8AB5-4FDB-904E-C4725944DDDD}"/>
                </a:ext>
              </a:extLst>
            </p:cNvPr>
            <p:cNvSpPr/>
            <p:nvPr/>
          </p:nvSpPr>
          <p:spPr>
            <a:xfrm>
              <a:off x="6331104" y="2871074"/>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A77A6197-5ECE-4544-8BD9-B45295338DA8}"/>
                </a:ext>
              </a:extLst>
            </p:cNvPr>
            <p:cNvSpPr/>
            <p:nvPr/>
          </p:nvSpPr>
          <p:spPr>
            <a:xfrm>
              <a:off x="6315100" y="313105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EE667493-81D6-43C9-A666-279F83D30EAF}"/>
                </a:ext>
              </a:extLst>
            </p:cNvPr>
            <p:cNvSpPr/>
            <p:nvPr/>
          </p:nvSpPr>
          <p:spPr>
            <a:xfrm>
              <a:off x="6508047" y="2898570"/>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C301C001-6CC0-499F-89CF-B59685B4387D}"/>
                </a:ext>
              </a:extLst>
            </p:cNvPr>
            <p:cNvSpPr/>
            <p:nvPr/>
          </p:nvSpPr>
          <p:spPr>
            <a:xfrm>
              <a:off x="6516436" y="306079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01E91D43-5020-4CAE-AFCD-F7EE38D586B0}"/>
                </a:ext>
              </a:extLst>
            </p:cNvPr>
            <p:cNvSpPr/>
            <p:nvPr/>
          </p:nvSpPr>
          <p:spPr>
            <a:xfrm>
              <a:off x="6496967" y="327607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21399D6C-C562-4CF9-88B5-863384F3F00A}"/>
                </a:ext>
              </a:extLst>
            </p:cNvPr>
            <p:cNvSpPr/>
            <p:nvPr/>
          </p:nvSpPr>
          <p:spPr>
            <a:xfrm>
              <a:off x="6625493" y="331702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C63A23D5-7710-479C-BF0A-4437E59D09DE}"/>
                </a:ext>
              </a:extLst>
            </p:cNvPr>
            <p:cNvSpPr/>
            <p:nvPr/>
          </p:nvSpPr>
          <p:spPr>
            <a:xfrm>
              <a:off x="6726588" y="306593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C0EC7072-8B72-4ED1-A393-45B62289CFEB}"/>
                </a:ext>
              </a:extLst>
            </p:cNvPr>
            <p:cNvSpPr/>
            <p:nvPr/>
          </p:nvSpPr>
          <p:spPr>
            <a:xfrm>
              <a:off x="6065898" y="2422678"/>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8CCF1960-242D-402F-8866-C83516D665CB}"/>
                </a:ext>
              </a:extLst>
            </p:cNvPr>
            <p:cNvSpPr/>
            <p:nvPr/>
          </p:nvSpPr>
          <p:spPr>
            <a:xfrm>
              <a:off x="6049894" y="2682663"/>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9ABB58CE-6CE9-4E53-93AC-6803B640E294}"/>
                </a:ext>
              </a:extLst>
            </p:cNvPr>
            <p:cNvSpPr/>
            <p:nvPr/>
          </p:nvSpPr>
          <p:spPr>
            <a:xfrm>
              <a:off x="6242841" y="2450174"/>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8CF4DA36-A62C-4FB0-A18C-1B431D1B36A4}"/>
                </a:ext>
              </a:extLst>
            </p:cNvPr>
            <p:cNvSpPr/>
            <p:nvPr/>
          </p:nvSpPr>
          <p:spPr>
            <a:xfrm>
              <a:off x="6251230" y="2612402"/>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11AD5875-D91D-48E0-A69E-C1A11F31A3E1}"/>
                </a:ext>
              </a:extLst>
            </p:cNvPr>
            <p:cNvSpPr/>
            <p:nvPr/>
          </p:nvSpPr>
          <p:spPr>
            <a:xfrm>
              <a:off x="6231761" y="2827678"/>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4281FD2F-8ADA-4A8A-A0B6-B852640AC5BA}"/>
                </a:ext>
              </a:extLst>
            </p:cNvPr>
            <p:cNvSpPr/>
            <p:nvPr/>
          </p:nvSpPr>
          <p:spPr>
            <a:xfrm>
              <a:off x="6360287" y="2868631"/>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CB04B3D9-B27B-4895-B44C-93EC4CFDF512}"/>
                </a:ext>
              </a:extLst>
            </p:cNvPr>
            <p:cNvSpPr/>
            <p:nvPr/>
          </p:nvSpPr>
          <p:spPr>
            <a:xfrm>
              <a:off x="6461382" y="2617537"/>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EAD43185-314F-402E-9108-84CE4F4E5562}"/>
                </a:ext>
              </a:extLst>
            </p:cNvPr>
            <p:cNvSpPr/>
            <p:nvPr/>
          </p:nvSpPr>
          <p:spPr>
            <a:xfrm>
              <a:off x="6874664" y="289751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31C62FF-BFB0-41B9-A3B5-794776126C25}"/>
                </a:ext>
              </a:extLst>
            </p:cNvPr>
            <p:cNvSpPr/>
            <p:nvPr/>
          </p:nvSpPr>
          <p:spPr>
            <a:xfrm>
              <a:off x="6858660" y="315749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094BBBC6-E2A8-453A-9968-4BD65A4816C9}"/>
                </a:ext>
              </a:extLst>
            </p:cNvPr>
            <p:cNvSpPr/>
            <p:nvPr/>
          </p:nvSpPr>
          <p:spPr>
            <a:xfrm>
              <a:off x="7051607" y="292500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AEF76F2-D4B8-4A90-99D9-DAF19DB9F9D9}"/>
                </a:ext>
              </a:extLst>
            </p:cNvPr>
            <p:cNvSpPr/>
            <p:nvPr/>
          </p:nvSpPr>
          <p:spPr>
            <a:xfrm>
              <a:off x="7059996" y="308723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C2FEF280-45C4-45D1-881B-2F350C7A5539}"/>
                </a:ext>
              </a:extLst>
            </p:cNvPr>
            <p:cNvSpPr/>
            <p:nvPr/>
          </p:nvSpPr>
          <p:spPr>
            <a:xfrm>
              <a:off x="7040527" y="330251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142FC830-ACEF-4ADB-A5DE-C5101CA1099F}"/>
                </a:ext>
              </a:extLst>
            </p:cNvPr>
            <p:cNvSpPr/>
            <p:nvPr/>
          </p:nvSpPr>
          <p:spPr>
            <a:xfrm>
              <a:off x="7169053" y="334346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2DC1453D-6F56-4BBB-92F7-0F752F73AD84}"/>
                </a:ext>
              </a:extLst>
            </p:cNvPr>
            <p:cNvSpPr/>
            <p:nvPr/>
          </p:nvSpPr>
          <p:spPr>
            <a:xfrm>
              <a:off x="7270148" y="309237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6" name="Picture 125">
            <a:extLst>
              <a:ext uri="{FF2B5EF4-FFF2-40B4-BE49-F238E27FC236}">
                <a16:creationId xmlns:a16="http://schemas.microsoft.com/office/drawing/2014/main" id="{7F42DBC6-C29B-4463-BB79-1CAE5F388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10816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76494CBE-F67C-46D5-B50F-A21724432602}"/>
              </a:ext>
            </a:extLst>
          </p:cNvPr>
          <p:cNvSpPr txBox="1"/>
          <p:nvPr/>
        </p:nvSpPr>
        <p:spPr>
          <a:xfrm>
            <a:off x="1003004" y="978196"/>
            <a:ext cx="10185991" cy="3816429"/>
          </a:xfrm>
          <a:prstGeom prst="rect">
            <a:avLst/>
          </a:prstGeom>
          <a:noFill/>
        </p:spPr>
        <p:txBody>
          <a:bodyPr wrap="square" rtlCol="0">
            <a:spAutoFit/>
          </a:bodyPr>
          <a:lstStyle/>
          <a:p>
            <a:r>
              <a:rPr lang="en-US" sz="32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“Just as thoughts are the language of the brain, feelings are the language of the body. And how you think and how you feel create a state of being. Your personality is made up of how you think, act, and feel. It is your state of being. Therefore, your same thoughts, actions, and feelings will keep you enslaved to the same past personal reality.” </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						- Dr. Joe </a:t>
            </a:r>
            <a:r>
              <a:rPr lang="en-US" sz="3200" dirty="0" err="1">
                <a:solidFill>
                  <a:srgbClr val="672C57"/>
                </a:solidFill>
                <a:latin typeface="Calibri" panose="020F0502020204030204" pitchFamily="34" charset="0"/>
                <a:ea typeface="Calibri" panose="020F0502020204030204" pitchFamily="34" charset="0"/>
                <a:cs typeface="Calibri" panose="020F0502020204030204" pitchFamily="34" charset="0"/>
              </a:rPr>
              <a:t>Dispenza</a:t>
            </a:r>
            <a:endParaRPr lang="en-US" sz="32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7820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5" name="Picture 4" descr="Feelings Wheel That Helps You Describe Emotions - Simplemost">
            <a:extLst>
              <a:ext uri="{FF2B5EF4-FFF2-40B4-BE49-F238E27FC236}">
                <a16:creationId xmlns:a16="http://schemas.microsoft.com/office/drawing/2014/main" id="{B94CB849-381A-4A39-B048-57FCF791CC34}"/>
              </a:ext>
            </a:extLst>
          </p:cNvPr>
          <p:cNvPicPr>
            <a:picLocks noChangeAspect="1"/>
          </p:cNvPicPr>
          <p:nvPr/>
        </p:nvPicPr>
        <p:blipFill rotWithShape="1">
          <a:blip r:embed="rId3">
            <a:extLst>
              <a:ext uri="{28A0092B-C50C-407E-A947-70E740481C1C}">
                <a14:useLocalDpi xmlns:a14="http://schemas.microsoft.com/office/drawing/2010/main" val="0"/>
              </a:ext>
            </a:extLst>
          </a:blip>
          <a:srcRect l="7693" r="8333" b="1586"/>
          <a:stretch/>
        </p:blipFill>
        <p:spPr bwMode="auto">
          <a:xfrm>
            <a:off x="3200717" y="690562"/>
            <a:ext cx="5790565" cy="5476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1595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559169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19410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8FEC1171-CAFA-4A5D-909C-611B61143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70774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32552"/>
                </a:solidFill>
                <a:effectLst/>
                <a:uLnTx/>
                <a:uFillTx/>
                <a:latin typeface="Calibri" panose="020F0502020204030204"/>
                <a:ea typeface="+mn-ea"/>
                <a:cs typeface="+mn-cs"/>
              </a:rPr>
              <a:t>HOPE Model of Healing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632552"/>
                </a:solidFill>
                <a:effectLst/>
                <a:uLnTx/>
                <a:uFillTx/>
                <a:latin typeface="Calibri" panose="020F0502020204030204"/>
                <a:ea typeface="+mn-ea"/>
                <a:cs typeface="+mn-cs"/>
              </a:rPr>
              <a:t>5 Foundations of Growth</a:t>
            </a:r>
          </a:p>
        </p:txBody>
      </p:sp>
      <p:pic>
        <p:nvPicPr>
          <p:cNvPr id="41" name="Graphic 40" descr="Heart">
            <a:extLst>
              <a:ext uri="{FF2B5EF4-FFF2-40B4-BE49-F238E27FC236}">
                <a16:creationId xmlns:a16="http://schemas.microsoft.com/office/drawing/2014/main" id="{4E5BA1AD-C693-4E51-96D3-A6EF762F20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7161" y="422228"/>
            <a:ext cx="914400" cy="914400"/>
          </a:xfrm>
          <a:prstGeom prst="rect">
            <a:avLst/>
          </a:prstGeom>
        </p:spPr>
      </p:pic>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854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39142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5252F635-200E-469C-A950-BA5F0604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212245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37B754FA-9792-4FF3-8CB3-9F19AC199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88651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88155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7824651" y="2385695"/>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048111" y="2583636"/>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8334459" y="280256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8631040" y="2978409"/>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Results</a:t>
              </a:r>
            </a:p>
          </p:txBody>
        </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5C10C5B9-F346-4107-BFC0-9D388844E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2849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Results</a:t>
                </a:r>
              </a:p>
            </p:txBody>
          </p:sp>
        </p:grpSp>
      </p:grpSp>
      <p:pic>
        <p:nvPicPr>
          <p:cNvPr id="24" name="Picture 23">
            <a:extLst>
              <a:ext uri="{FF2B5EF4-FFF2-40B4-BE49-F238E27FC236}">
                <a16:creationId xmlns:a16="http://schemas.microsoft.com/office/drawing/2014/main" id="{FD9CD3AF-F602-437E-BFFF-08B390AB2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66329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76494CBE-F67C-46D5-B50F-A21724432602}"/>
              </a:ext>
            </a:extLst>
          </p:cNvPr>
          <p:cNvSpPr txBox="1"/>
          <p:nvPr/>
        </p:nvSpPr>
        <p:spPr>
          <a:xfrm>
            <a:off x="1003004" y="1616150"/>
            <a:ext cx="10185991" cy="3046988"/>
          </a:xfrm>
          <a:prstGeom prst="rect">
            <a:avLst/>
          </a:prstGeom>
          <a:noFill/>
        </p:spPr>
        <p:txBody>
          <a:bodyPr wrap="square" rtlCol="0">
            <a:spAutoFit/>
          </a:bodyPr>
          <a:lstStyle/>
          <a:p>
            <a:pPr algn="ct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Thoughts + Feelings + Actions = State of Being</a:t>
            </a:r>
          </a:p>
          <a:p>
            <a:pPr algn="ctr"/>
            <a:endPar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Improved Thoughts </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I</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mproved Feelings  Improved </a:t>
            </a:r>
            <a:r>
              <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ctions  Improved State of Being</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 </a:t>
            </a:r>
          </a:p>
          <a:p>
            <a:pPr algn="ctr"/>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12197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6C83-76B6-428A-B4B7-D338494025FB}"/>
              </a:ext>
            </a:extLst>
          </p:cNvPr>
          <p:cNvSpPr>
            <a:spLocks noGrp="1"/>
          </p:cNvSpPr>
          <p:nvPr>
            <p:ph type="title"/>
          </p:nvPr>
        </p:nvSpPr>
        <p:spPr/>
        <p:txBody>
          <a:bodyPr/>
          <a:lstStyle/>
          <a:p>
            <a:r>
              <a:rPr lang="en-US" dirty="0">
                <a:solidFill>
                  <a:srgbClr val="7D8A3C"/>
                </a:solidFill>
                <a:latin typeface="Playlist" pitchFamily="50" charset="0"/>
              </a:rPr>
              <a:t>Allowing Emotion</a:t>
            </a:r>
          </a:p>
        </p:txBody>
      </p:sp>
      <p:sp>
        <p:nvSpPr>
          <p:cNvPr id="3" name="Content Placeholder 2">
            <a:extLst>
              <a:ext uri="{FF2B5EF4-FFF2-40B4-BE49-F238E27FC236}">
                <a16:creationId xmlns:a16="http://schemas.microsoft.com/office/drawing/2014/main" id="{E86FD12C-F859-4CEA-8142-96FB3902A2D4}"/>
              </a:ext>
            </a:extLst>
          </p:cNvPr>
          <p:cNvSpPr>
            <a:spLocks noGrp="1"/>
          </p:cNvSpPr>
          <p:nvPr>
            <p:ph idx="1"/>
          </p:nvPr>
        </p:nvSpPr>
        <p:spPr>
          <a:xfrm>
            <a:off x="838200" y="1556302"/>
            <a:ext cx="10515600" cy="4351338"/>
          </a:xfrm>
        </p:spPr>
        <p:txBody>
          <a:bodyPr>
            <a:normAutofit lnSpcReduction="10000"/>
          </a:bodyPr>
          <a:lstStyle/>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Sit</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with the feeling and paying attention,</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Breathe </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deeply breath</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G</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o into your body</a:t>
            </a:r>
          </a:p>
          <a:p>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Ask these questions: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What am I feeling? Name it.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Where do I feel it in my body?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What does the vibration feel like?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Does it have a color, shape or texture?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Sit with the feeling, noticing it, paying attention to it and allowing it to continue to move through you until it’s run its course.</a:t>
            </a:r>
            <a:endPar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F7169F9-2827-4AAE-8F80-B5D32901F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6136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FD12C-F859-4CEA-8142-96FB3902A2D4}"/>
              </a:ext>
            </a:extLst>
          </p:cNvPr>
          <p:cNvSpPr>
            <a:spLocks noGrp="1"/>
          </p:cNvSpPr>
          <p:nvPr>
            <p:ph idx="1"/>
          </p:nvPr>
        </p:nvSpPr>
        <p:spPr>
          <a:xfrm>
            <a:off x="838200" y="2165867"/>
            <a:ext cx="10515600" cy="1106917"/>
          </a:xfrm>
        </p:spPr>
        <p:txBody>
          <a:bodyPr/>
          <a:lstStyle/>
          <a:p>
            <a:pPr marL="0" indent="0" algn="ctr">
              <a:buNone/>
            </a:pPr>
            <a:r>
              <a:rPr lang="en-US" sz="4800" b="1" dirty="0">
                <a:solidFill>
                  <a:srgbClr val="7D8A3C"/>
                </a:solidFill>
                <a:effectLst/>
                <a:latin typeface="Calibri" panose="020F0502020204030204" pitchFamily="34" charset="0"/>
                <a:ea typeface="Calibri" panose="020F0502020204030204" pitchFamily="34" charset="0"/>
                <a:cs typeface="Calibri" panose="020F0502020204030204" pitchFamily="34" charset="0"/>
              </a:rPr>
              <a:t>The Emotional Waiting Room</a:t>
            </a:r>
            <a:endParaRPr lang="en-US" sz="4800" b="1" dirty="0">
              <a:solidFill>
                <a:srgbClr val="7D8A3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7F45030D-9609-4112-B549-E81E8A9CC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41747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672C57"/>
                </a:solidFill>
              </a:rPr>
              <a:t>Guilt, Shame &amp; Anger</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8"/>
            <a:ext cx="10515600" cy="4351338"/>
          </a:xfrm>
        </p:spPr>
        <p:txBody>
          <a:bodyPr>
            <a:normAutofit/>
          </a:bodyPr>
          <a:lstStyle/>
          <a:p>
            <a:pPr marL="0" indent="0">
              <a:buNone/>
            </a:pPr>
            <a:r>
              <a:rPr lang="en-US" sz="3200" b="1" dirty="0">
                <a:solidFill>
                  <a:srgbClr val="672C57"/>
                </a:solidFill>
              </a:rPr>
              <a:t>Guilt: </a:t>
            </a:r>
            <a:r>
              <a:rPr lang="en-US" sz="3200" b="0" i="0" dirty="0">
                <a:solidFill>
                  <a:srgbClr val="672C57"/>
                </a:solidFill>
                <a:effectLst/>
              </a:rPr>
              <a:t>the fact of having committed a specified or implied offense or crime.</a:t>
            </a:r>
            <a:r>
              <a:rPr lang="en-US" sz="3200" dirty="0">
                <a:solidFill>
                  <a:srgbClr val="672C57"/>
                </a:solidFill>
              </a:rPr>
              <a:t> </a:t>
            </a:r>
          </a:p>
          <a:p>
            <a:pPr marL="0" indent="0">
              <a:buNone/>
            </a:pPr>
            <a:endParaRPr lang="en-US" sz="3200" dirty="0">
              <a:solidFill>
                <a:srgbClr val="672C57"/>
              </a:solidFill>
            </a:endParaRPr>
          </a:p>
          <a:p>
            <a:pPr marL="0" indent="0">
              <a:buNone/>
            </a:pPr>
            <a:r>
              <a:rPr lang="en-US" sz="3200" b="1" dirty="0">
                <a:solidFill>
                  <a:srgbClr val="672C57"/>
                </a:solidFill>
              </a:rPr>
              <a:t>Shame: </a:t>
            </a:r>
            <a:r>
              <a:rPr lang="en-US" sz="3200" b="0" i="0" dirty="0">
                <a:solidFill>
                  <a:srgbClr val="672C57"/>
                </a:solidFill>
                <a:effectLst/>
              </a:rPr>
              <a:t>a painful feeling of humiliation or distress caused by the consciousness of wrong or foolish behavior. Dishonor; loss of respect</a:t>
            </a:r>
          </a:p>
          <a:p>
            <a:pPr marL="0" indent="0">
              <a:buNone/>
            </a:pPr>
            <a:endParaRPr lang="en-US" sz="3200" dirty="0">
              <a:solidFill>
                <a:srgbClr val="672C57"/>
              </a:solidFill>
            </a:endParaRPr>
          </a:p>
          <a:p>
            <a:pPr marL="0" indent="0">
              <a:buNone/>
            </a:pPr>
            <a:r>
              <a:rPr lang="en-US" sz="3200" b="1" dirty="0">
                <a:solidFill>
                  <a:srgbClr val="672C57"/>
                </a:solidFill>
              </a:rPr>
              <a:t>Anger: </a:t>
            </a:r>
            <a:r>
              <a:rPr lang="en-US" sz="3200" b="0" i="0" dirty="0">
                <a:solidFill>
                  <a:srgbClr val="672C57"/>
                </a:solidFill>
                <a:effectLst/>
              </a:rPr>
              <a:t>a strong feeling of annoyance, displeasure, or hostility.</a:t>
            </a:r>
            <a:endParaRPr lang="en-US" sz="3200" dirty="0">
              <a:solidFill>
                <a:srgbClr val="672C57"/>
              </a:solidFill>
            </a:endParaRP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3379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2801099" y="1101322"/>
            <a:ext cx="6589802" cy="4476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r>
              <a:rPr lang="en-US" b="1" dirty="0">
                <a:solidFill>
                  <a:srgbClr val="660033"/>
                </a:solidFill>
              </a:rPr>
              <a:t>Levels of Consciousness</a:t>
            </a:r>
          </a:p>
        </p:txBody>
      </p:sp>
      <p:sp>
        <p:nvSpPr>
          <p:cNvPr id="7" name="Rectangle 6">
            <a:extLst>
              <a:ext uri="{FF2B5EF4-FFF2-40B4-BE49-F238E27FC236}">
                <a16:creationId xmlns:a16="http://schemas.microsoft.com/office/drawing/2014/main" id="{0DCEEEDC-F28C-41A1-BE60-1A59C6BB1A30}"/>
              </a:ext>
            </a:extLst>
          </p:cNvPr>
          <p:cNvSpPr/>
          <p:nvPr/>
        </p:nvSpPr>
        <p:spPr>
          <a:xfrm>
            <a:off x="2609636" y="5260369"/>
            <a:ext cx="2132041" cy="3827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a:off x="1100606" y="4630048"/>
            <a:ext cx="1246624" cy="2743"/>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2609635" y="4448749"/>
            <a:ext cx="2132041" cy="382794"/>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DFA8E9C-2AFD-4CC4-9E61-D376A6989E9F}"/>
              </a:ext>
            </a:extLst>
          </p:cNvPr>
          <p:cNvSpPr/>
          <p:nvPr/>
        </p:nvSpPr>
        <p:spPr>
          <a:xfrm>
            <a:off x="2609634" y="3748988"/>
            <a:ext cx="2132041" cy="3827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Rectangle 10">
            <a:extLst>
              <a:ext uri="{FF2B5EF4-FFF2-40B4-BE49-F238E27FC236}">
                <a16:creationId xmlns:a16="http://schemas.microsoft.com/office/drawing/2014/main" id="{786B94B8-0FC1-4C37-BC53-EC511FA65EC5}"/>
              </a:ext>
            </a:extLst>
          </p:cNvPr>
          <p:cNvSpPr/>
          <p:nvPr/>
        </p:nvSpPr>
        <p:spPr>
          <a:xfrm>
            <a:off x="2599762" y="5032375"/>
            <a:ext cx="2141913" cy="2279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0F49434-54AB-44BA-976B-11397DEEB6A3}"/>
              </a:ext>
            </a:extLst>
          </p:cNvPr>
          <p:cNvSpPr/>
          <p:nvPr/>
        </p:nvSpPr>
        <p:spPr>
          <a:xfrm>
            <a:off x="2609634" y="3236453"/>
            <a:ext cx="7002199" cy="383223"/>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15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a:xfrm>
            <a:off x="5297762" y="329184"/>
            <a:ext cx="6251110" cy="1783080"/>
          </a:xfrm>
        </p:spPr>
        <p:txBody>
          <a:bodyPr anchor="b">
            <a:normAutofit/>
          </a:bodyPr>
          <a:lstStyle/>
          <a:p>
            <a:r>
              <a:rPr lang="en-US" sz="5400" dirty="0">
                <a:solidFill>
                  <a:srgbClr val="672C57"/>
                </a:solidFill>
              </a:rPr>
              <a:t>Business Strategies</a:t>
            </a:r>
          </a:p>
        </p:txBody>
      </p:sp>
      <p:pic>
        <p:nvPicPr>
          <p:cNvPr id="4098" name="Picture 2" descr="Female Entrepreneur Challenges">
            <a:extLst>
              <a:ext uri="{FF2B5EF4-FFF2-40B4-BE49-F238E27FC236}">
                <a16:creationId xmlns:a16="http://schemas.microsoft.com/office/drawing/2014/main" id="{937D7A0A-A025-4AC1-94CE-76CF64695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23" r="5342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a:xfrm>
            <a:off x="5297762" y="2706624"/>
            <a:ext cx="6251110" cy="3483864"/>
          </a:xfrm>
        </p:spPr>
        <p:txBody>
          <a:bodyPr>
            <a:normAutofit/>
          </a:bodyPr>
          <a:lstStyle/>
          <a:p>
            <a:r>
              <a:rPr lang="en-US" sz="2200" dirty="0">
                <a:solidFill>
                  <a:srgbClr val="672C57"/>
                </a:solidFill>
              </a:rPr>
              <a:t>Finding clients</a:t>
            </a:r>
          </a:p>
          <a:p>
            <a:r>
              <a:rPr lang="en-US" sz="2200" dirty="0">
                <a:solidFill>
                  <a:srgbClr val="672C57"/>
                </a:solidFill>
              </a:rPr>
              <a:t>Scheduling clients</a:t>
            </a:r>
          </a:p>
          <a:p>
            <a:r>
              <a:rPr lang="en-US" sz="2200" dirty="0">
                <a:solidFill>
                  <a:srgbClr val="672C57"/>
                </a:solidFill>
              </a:rPr>
              <a:t>Holding a Discovery Call (the consult)</a:t>
            </a:r>
          </a:p>
        </p:txBody>
      </p:sp>
    </p:spTree>
    <p:extLst>
      <p:ext uri="{BB962C8B-B14F-4D97-AF65-F5344CB8AC3E}">
        <p14:creationId xmlns:p14="http://schemas.microsoft.com/office/powerpoint/2010/main" val="116480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672C57"/>
                </a:solidFill>
              </a:rPr>
              <a:t>Guilt vs. Regret</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7"/>
            <a:ext cx="10515600" cy="4986227"/>
          </a:xfrm>
        </p:spPr>
        <p:txBody>
          <a:bodyPr>
            <a:normAutofit fontScale="92500" lnSpcReduction="20000"/>
          </a:bodyPr>
          <a:lstStyle/>
          <a:p>
            <a:pPr marL="0" indent="0">
              <a:buNone/>
            </a:pPr>
            <a:r>
              <a:rPr lang="en-US" sz="3200" dirty="0">
                <a:solidFill>
                  <a:srgbClr val="672C57"/>
                </a:solidFill>
              </a:rPr>
              <a:t>Guilt implies that we intended to cause harm.</a:t>
            </a:r>
          </a:p>
          <a:p>
            <a:pPr marL="0" indent="0">
              <a:buNone/>
            </a:pPr>
            <a:endParaRPr lang="en-US" sz="3200" dirty="0">
              <a:solidFill>
                <a:srgbClr val="672C57"/>
              </a:solidFill>
            </a:endParaRPr>
          </a:p>
          <a:p>
            <a:pPr marL="0" indent="0">
              <a:buNone/>
            </a:pPr>
            <a:r>
              <a:rPr lang="en-US" sz="3200" dirty="0">
                <a:solidFill>
                  <a:srgbClr val="672C57"/>
                </a:solidFill>
              </a:rPr>
              <a:t>Misplaced guilt – no intention to harm</a:t>
            </a:r>
          </a:p>
          <a:p>
            <a:pPr marL="0" indent="0">
              <a:buNone/>
            </a:pPr>
            <a:endParaRPr lang="en-US" sz="3200" dirty="0">
              <a:solidFill>
                <a:srgbClr val="672C57"/>
              </a:solidFill>
            </a:endParaRPr>
          </a:p>
          <a:p>
            <a:pPr marL="0" indent="0">
              <a:buNone/>
            </a:pPr>
            <a:r>
              <a:rPr lang="en-US" sz="3200" dirty="0">
                <a:solidFill>
                  <a:srgbClr val="672C57"/>
                </a:solidFill>
              </a:rPr>
              <a:t>Regret – feeling sad or disappointed that we didn’t take a different action</a:t>
            </a:r>
          </a:p>
          <a:p>
            <a:pPr marL="0" indent="0">
              <a:buNone/>
            </a:pPr>
            <a:endParaRPr lang="en-US" sz="3200" dirty="0">
              <a:solidFill>
                <a:srgbClr val="672C57"/>
              </a:solidFill>
            </a:endParaRPr>
          </a:p>
          <a:p>
            <a:pPr marL="0" indent="0">
              <a:buNone/>
            </a:pPr>
            <a:r>
              <a:rPr lang="en-US" sz="3200" dirty="0">
                <a:solidFill>
                  <a:srgbClr val="672C57"/>
                </a:solidFill>
              </a:rPr>
              <a:t>Unfair to look back with current knowledge and apply it to the past.</a:t>
            </a:r>
          </a:p>
          <a:p>
            <a:pPr marL="0" indent="0">
              <a:buNone/>
            </a:pPr>
            <a:endParaRPr lang="en-US" sz="3200" dirty="0">
              <a:solidFill>
                <a:srgbClr val="672C57"/>
              </a:solidFill>
            </a:endParaRPr>
          </a:p>
          <a:p>
            <a:pPr marL="0" indent="0">
              <a:buNone/>
            </a:pPr>
            <a:r>
              <a:rPr lang="en-US" sz="3200" dirty="0">
                <a:solidFill>
                  <a:srgbClr val="672C57"/>
                </a:solidFill>
              </a:rPr>
              <a:t>We’re always doing the best we can.</a:t>
            </a: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9668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7D8A3C"/>
                </a:solidFill>
              </a:rPr>
              <a:t>Shame</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8"/>
            <a:ext cx="10515600" cy="4351338"/>
          </a:xfrm>
        </p:spPr>
        <p:txBody>
          <a:bodyPr>
            <a:normAutofit/>
          </a:bodyPr>
          <a:lstStyle/>
          <a:p>
            <a:pPr marL="0" indent="0">
              <a:buNone/>
            </a:pPr>
            <a:r>
              <a:rPr lang="en-US" sz="3200" dirty="0" err="1">
                <a:solidFill>
                  <a:srgbClr val="672C57"/>
                </a:solidFill>
              </a:rPr>
              <a:t>Brene</a:t>
            </a:r>
            <a:r>
              <a:rPr lang="en-US" sz="3200" dirty="0">
                <a:solidFill>
                  <a:srgbClr val="672C57"/>
                </a:solidFill>
              </a:rPr>
              <a:t>’ Brown: </a:t>
            </a:r>
            <a:r>
              <a:rPr lang="en-US" dirty="0">
                <a:solidFill>
                  <a:srgbClr val="672C57"/>
                </a:solidFill>
              </a:rPr>
              <a:t>Shame is the intensely painful feeling or experience of believing that we are flawed and therefore unworthy of love and belonging – something we’ve experienced, done, or failed to do makes us unworthy of connection. </a:t>
            </a:r>
            <a:br>
              <a:rPr lang="en-US" dirty="0">
                <a:solidFill>
                  <a:srgbClr val="672C57"/>
                </a:solidFill>
              </a:rPr>
            </a:br>
            <a:endParaRPr lang="en-US" dirty="0">
              <a:solidFill>
                <a:srgbClr val="672C57"/>
              </a:solidFill>
            </a:endParaRPr>
          </a:p>
          <a:p>
            <a:pPr marL="0" indent="0">
              <a:buNone/>
            </a:pPr>
            <a:endParaRPr lang="en-US" dirty="0">
              <a:solidFill>
                <a:srgbClr val="672C57"/>
              </a:solidFill>
            </a:endParaRPr>
          </a:p>
          <a:p>
            <a:pPr marL="0" indent="0" algn="ctr">
              <a:buNone/>
            </a:pPr>
            <a:r>
              <a:rPr lang="en-US" sz="4400" dirty="0">
                <a:solidFill>
                  <a:srgbClr val="7D8A3C"/>
                </a:solidFill>
              </a:rPr>
              <a:t>This is bad vs. I am bad</a:t>
            </a:r>
          </a:p>
          <a:p>
            <a:pPr marL="0" indent="0">
              <a:buNone/>
            </a:pPr>
            <a:endParaRPr lang="en-US" sz="3200" dirty="0">
              <a:solidFill>
                <a:srgbClr val="672C57"/>
              </a:solidFill>
            </a:endParaRPr>
          </a:p>
          <a:p>
            <a:pPr marL="0" indent="0">
              <a:buNone/>
            </a:pPr>
            <a:endParaRPr lang="en-US" sz="3200" dirty="0">
              <a:solidFill>
                <a:srgbClr val="672C57"/>
              </a:solidFill>
            </a:endParaRP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377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ing Tea Kettle Stock Footage Video (100% Royalty-free) 4702898 |  Shutterstock">
            <a:extLst>
              <a:ext uri="{FF2B5EF4-FFF2-40B4-BE49-F238E27FC236}">
                <a16:creationId xmlns:a16="http://schemas.microsoft.com/office/drawing/2014/main" id="{BD56C747-1D1F-4BDC-81C4-73702D8E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04503"/>
            <a:ext cx="12385384" cy="697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14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endParaRPr lang="en-US" b="1"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Picture 13">
            <a:extLst>
              <a:ext uri="{FF2B5EF4-FFF2-40B4-BE49-F238E27FC236}">
                <a16:creationId xmlns:a16="http://schemas.microsoft.com/office/drawing/2014/main" id="{4081E9CB-9FE2-4A86-91C0-72B2CEE97114}"/>
              </a:ext>
            </a:extLst>
          </p:cNvPr>
          <p:cNvPicPr>
            <a:picLocks noChangeAspect="1"/>
          </p:cNvPicPr>
          <p:nvPr/>
        </p:nvPicPr>
        <p:blipFill rotWithShape="1">
          <a:blip r:embed="rId3"/>
          <a:srcRect r="1104" b="2141"/>
          <a:stretch/>
        </p:blipFill>
        <p:spPr bwMode="auto">
          <a:xfrm>
            <a:off x="3034172" y="418508"/>
            <a:ext cx="6123656" cy="604259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223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Picture 13">
            <a:extLst>
              <a:ext uri="{FF2B5EF4-FFF2-40B4-BE49-F238E27FC236}">
                <a16:creationId xmlns:a16="http://schemas.microsoft.com/office/drawing/2014/main" id="{4081E9CB-9FE2-4A86-91C0-72B2CEE97114}"/>
              </a:ext>
            </a:extLst>
          </p:cNvPr>
          <p:cNvPicPr>
            <a:picLocks noChangeAspect="1"/>
          </p:cNvPicPr>
          <p:nvPr/>
        </p:nvPicPr>
        <p:blipFill rotWithShape="1">
          <a:blip r:embed="rId3"/>
          <a:srcRect r="1104" b="2141"/>
          <a:stretch/>
        </p:blipFill>
        <p:spPr bwMode="auto">
          <a:xfrm>
            <a:off x="7307456" y="1599975"/>
            <a:ext cx="3478552" cy="34325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28CB154F-B76D-4E90-BB5F-46458A319860}"/>
              </a:ext>
            </a:extLst>
          </p:cNvPr>
          <p:cNvSpPr txBox="1">
            <a:spLocks/>
          </p:cNvSpPr>
          <p:nvPr/>
        </p:nvSpPr>
        <p:spPr>
          <a:xfrm>
            <a:off x="1110793" y="1253331"/>
            <a:ext cx="519806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672C57"/>
                </a:solidFill>
              </a:rPr>
              <a:t>Anger</a:t>
            </a:r>
            <a:r>
              <a:rPr lang="en-US" sz="3600" dirty="0">
                <a:solidFill>
                  <a:srgbClr val="672C57"/>
                </a:solidFill>
              </a:rPr>
              <a:t> feels more powerful than hurt, pain, sadness or embarrassment. </a:t>
            </a:r>
          </a:p>
          <a:p>
            <a:pPr marL="0" indent="0">
              <a:buFont typeface="Arial" panose="020B0604020202020204" pitchFamily="34" charset="0"/>
              <a:buNone/>
            </a:pPr>
            <a:endParaRPr lang="en-US" sz="3600" dirty="0">
              <a:solidFill>
                <a:srgbClr val="672C57"/>
              </a:solidFill>
            </a:endParaRPr>
          </a:p>
          <a:p>
            <a:pPr marL="0" indent="0" algn="just">
              <a:buFont typeface="Arial" panose="020B0604020202020204" pitchFamily="34" charset="0"/>
              <a:buNone/>
            </a:pPr>
            <a:r>
              <a:rPr lang="en-US" sz="3600" dirty="0">
                <a:solidFill>
                  <a:srgbClr val="672C57"/>
                </a:solidFill>
              </a:rPr>
              <a:t>Expressing anger is a release of the heavy emotion, even though it’s  not effective in creating lasting change.</a:t>
            </a:r>
            <a:endParaRPr lang="en-US" sz="4800" dirty="0">
              <a:solidFill>
                <a:srgbClr val="7D8A3C"/>
              </a:solidFill>
            </a:endParaRPr>
          </a:p>
          <a:p>
            <a:pPr marL="0" indent="0">
              <a:buFont typeface="Arial" panose="020B0604020202020204" pitchFamily="34" charset="0"/>
              <a:buNone/>
            </a:pPr>
            <a:endParaRPr lang="en-US" sz="3200" dirty="0">
              <a:solidFill>
                <a:srgbClr val="672C57"/>
              </a:solidFill>
            </a:endParaRPr>
          </a:p>
          <a:p>
            <a:pPr marL="0" indent="0">
              <a:buFont typeface="Arial" panose="020B0604020202020204" pitchFamily="34" charset="0"/>
              <a:buNone/>
            </a:pPr>
            <a:endParaRPr lang="en-US" sz="3200" dirty="0">
              <a:solidFill>
                <a:srgbClr val="672C57"/>
              </a:solidFill>
            </a:endParaRPr>
          </a:p>
        </p:txBody>
      </p:sp>
    </p:spTree>
    <p:extLst>
      <p:ext uri="{BB962C8B-B14F-4D97-AF65-F5344CB8AC3E}">
        <p14:creationId xmlns:p14="http://schemas.microsoft.com/office/powerpoint/2010/main" val="40984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988031"/>
            <a:ext cx="9478925" cy="3539430"/>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 </a:t>
            </a:r>
          </a:p>
          <a:p>
            <a:pPr marL="0" indent="0">
              <a:buNone/>
            </a:pPr>
            <a:endParaRPr lang="en-US" sz="4800" dirty="0">
              <a:solidFill>
                <a:srgbClr val="778436"/>
              </a:solidFill>
              <a:latin typeface="Playlist" pitchFamily="50" charset="0"/>
            </a:endParaRPr>
          </a:p>
          <a:p>
            <a:pPr marL="0" indent="0" algn="just">
              <a:buNone/>
            </a:pPr>
            <a:r>
              <a:rPr lang="en-US" sz="4800" dirty="0">
                <a:solidFill>
                  <a:srgbClr val="778436"/>
                </a:solidFill>
              </a:rPr>
              <a:t>Victim Mentality</a:t>
            </a:r>
            <a:r>
              <a:rPr lang="en-US" sz="4800" dirty="0">
                <a:solidFill>
                  <a:srgbClr val="672C57"/>
                </a:solidFill>
              </a:rPr>
              <a:t> </a:t>
            </a:r>
            <a:r>
              <a:rPr lang="en-US" sz="40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“is a method of avoiding responsibility and criticism and receiving attention and compassion.”</a:t>
            </a:r>
            <a:endParaRPr lang="en-US" sz="24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7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317586"/>
            <a:ext cx="9478925" cy="5947718"/>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a:t>
            </a:r>
            <a:endParaRPr lang="en-US" sz="4800" dirty="0">
              <a:solidFill>
                <a:srgbClr val="672C57"/>
              </a:solidFill>
            </a:endParaRPr>
          </a:p>
          <a:p>
            <a:pPr marL="0" marR="0">
              <a:lnSpc>
                <a:spcPct val="107000"/>
              </a:lnSpc>
              <a:spcBef>
                <a:spcPts val="0"/>
              </a:spcBef>
              <a:spcAft>
                <a:spcPts val="0"/>
              </a:spcAft>
            </a:pPr>
            <a:endParaRPr lang="en-US" sz="20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R="0">
              <a:lnSpc>
                <a:spcPct val="107000"/>
              </a:lnSpc>
              <a:spcBef>
                <a:spcPts val="0"/>
              </a:spcBef>
              <a:spcAft>
                <a:spcPts val="0"/>
              </a:spcAft>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B</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enefits of being the victim:</a:t>
            </a: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People will expect less.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W</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on’t have to put </a:t>
            </a: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them</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selves out there. </a:t>
            </a:r>
            <a:endPar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endParaRP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Reason to stay hidden and not take responsibility for yourself.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R</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eceive attention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Have t</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he right to complain.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Addicted </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to the drama </a:t>
            </a: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Easier to blame and feel the heightened emotions of criticism than  to face personal discomfort.</a:t>
            </a:r>
            <a:endParaRPr lang="en-US" sz="2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2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923879"/>
            <a:ext cx="9478925" cy="4339650"/>
          </a:xfrm>
          <a:prstGeom prst="rect">
            <a:avLst/>
          </a:prstGeom>
          <a:noFill/>
        </p:spPr>
        <p:txBody>
          <a:bodyPr wrap="square">
            <a:spAutoFit/>
          </a:bodyPr>
          <a:lstStyle/>
          <a:p>
            <a:pPr marL="0" indent="0" algn="just">
              <a:buNone/>
            </a:pPr>
            <a:r>
              <a:rPr lang="en-US" sz="4800" dirty="0">
                <a:solidFill>
                  <a:srgbClr val="778436"/>
                </a:solidFill>
                <a:latin typeface="Playlist" pitchFamily="50" charset="0"/>
              </a:rPr>
              <a:t>Healing Resistance</a:t>
            </a:r>
          </a:p>
          <a:p>
            <a:pPr marL="0" indent="0" algn="just">
              <a:buNone/>
            </a:pPr>
            <a:endParaRPr lang="en-US" sz="3600" dirty="0">
              <a:solidFill>
                <a:srgbClr val="672C57"/>
              </a:solidFill>
            </a:endParaRPr>
          </a:p>
          <a:p>
            <a:pPr marL="0" indent="0" algn="just">
              <a:buNone/>
            </a:pPr>
            <a:r>
              <a:rPr lang="en-US" sz="4800" dirty="0">
                <a:solidFill>
                  <a:srgbClr val="672C57"/>
                </a:solidFill>
              </a:rPr>
              <a:t>If they believe that their love is linked to their pain and their ability to remember, they will be resistant to letting go of the pain.</a:t>
            </a:r>
          </a:p>
        </p:txBody>
      </p:sp>
    </p:spTree>
    <p:extLst>
      <p:ext uri="{BB962C8B-B14F-4D97-AF65-F5344CB8AC3E}">
        <p14:creationId xmlns:p14="http://schemas.microsoft.com/office/powerpoint/2010/main" val="317014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5">
            <a:extLst>
              <a:ext uri="{FF2B5EF4-FFF2-40B4-BE49-F238E27FC236}">
                <a16:creationId xmlns:a16="http://schemas.microsoft.com/office/drawing/2014/main" id="{E24D3A49-6FF0-452C-B5AF-4858A1963427}"/>
              </a:ext>
            </a:extLst>
          </p:cNvPr>
          <p:cNvPicPr>
            <a:picLocks noChangeAspect="1"/>
          </p:cNvPicPr>
          <p:nvPr/>
        </p:nvPicPr>
        <p:blipFill>
          <a:blip r:embed="rId3"/>
          <a:stretch>
            <a:fillRect/>
          </a:stretch>
        </p:blipFill>
        <p:spPr>
          <a:xfrm>
            <a:off x="3913759" y="1577212"/>
            <a:ext cx="4364477" cy="4229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48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7" name="Picture 6">
            <a:extLst>
              <a:ext uri="{FF2B5EF4-FFF2-40B4-BE49-F238E27FC236}">
                <a16:creationId xmlns:a16="http://schemas.microsoft.com/office/drawing/2014/main" id="{3358C487-0303-4ED5-A7FF-160C71F12C88}"/>
              </a:ext>
            </a:extLst>
          </p:cNvPr>
          <p:cNvPicPr>
            <a:picLocks noChangeAspect="1"/>
          </p:cNvPicPr>
          <p:nvPr/>
        </p:nvPicPr>
        <p:blipFill>
          <a:blip r:embed="rId3"/>
          <a:stretch>
            <a:fillRect/>
          </a:stretch>
        </p:blipFill>
        <p:spPr>
          <a:xfrm>
            <a:off x="3813293" y="1453005"/>
            <a:ext cx="4565414" cy="4434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9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572493" y="238539"/>
            <a:ext cx="11018520" cy="1434415"/>
          </a:xfrm>
        </p:spPr>
        <p:txBody>
          <a:bodyPr anchor="b">
            <a:normAutofit/>
          </a:bodyPr>
          <a:lstStyle/>
          <a:p>
            <a:r>
              <a:rPr lang="en-US" sz="5400" dirty="0">
                <a:solidFill>
                  <a:srgbClr val="672C57"/>
                </a:solidFill>
                <a:latin typeface="Playlist" pitchFamily="50" charset="0"/>
              </a:rPr>
              <a:t>Finding Clients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572493" y="2071316"/>
            <a:ext cx="6713552" cy="4119172"/>
          </a:xfrm>
        </p:spPr>
        <p:txBody>
          <a:bodyPr anchor="t">
            <a:normAutofit/>
          </a:bodyPr>
          <a:lstStyle/>
          <a:p>
            <a:r>
              <a:rPr lang="en-US" sz="2200" dirty="0">
                <a:solidFill>
                  <a:srgbClr val="672C57"/>
                </a:solidFill>
              </a:rPr>
              <a:t>Show up regularly</a:t>
            </a:r>
          </a:p>
          <a:p>
            <a:pPr lvl="1"/>
            <a:r>
              <a:rPr lang="en-US" sz="2200" dirty="0">
                <a:solidFill>
                  <a:srgbClr val="672C57"/>
                </a:solidFill>
              </a:rPr>
              <a:t>Social media</a:t>
            </a:r>
          </a:p>
          <a:p>
            <a:pPr lvl="1"/>
            <a:r>
              <a:rPr lang="en-US" sz="2200" dirty="0">
                <a:solidFill>
                  <a:srgbClr val="672C57"/>
                </a:solidFill>
              </a:rPr>
              <a:t>Podcasting/Blogging</a:t>
            </a:r>
          </a:p>
          <a:p>
            <a:pPr lvl="1"/>
            <a:r>
              <a:rPr lang="en-US" sz="2200" dirty="0">
                <a:solidFill>
                  <a:srgbClr val="672C57"/>
                </a:solidFill>
              </a:rPr>
              <a:t>Speaking/Webinars</a:t>
            </a:r>
          </a:p>
          <a:p>
            <a:pPr lvl="1"/>
            <a:r>
              <a:rPr lang="en-US" sz="2200" dirty="0">
                <a:solidFill>
                  <a:srgbClr val="672C57"/>
                </a:solidFill>
              </a:rPr>
              <a:t>Emails</a:t>
            </a:r>
          </a:p>
          <a:p>
            <a:pPr lvl="1"/>
            <a:r>
              <a:rPr lang="en-US" sz="2200" dirty="0">
                <a:solidFill>
                  <a:srgbClr val="672C57"/>
                </a:solidFill>
              </a:rPr>
              <a:t>Website</a:t>
            </a:r>
          </a:p>
          <a:p>
            <a:r>
              <a:rPr lang="en-US" sz="2200" dirty="0">
                <a:solidFill>
                  <a:srgbClr val="672C57"/>
                </a:solidFill>
              </a:rPr>
              <a:t>Referrals &amp; Testimonials</a:t>
            </a:r>
          </a:p>
        </p:txBody>
      </p:sp>
      <p:pic>
        <p:nvPicPr>
          <p:cNvPr id="1026" name="Picture 2" descr="Podcasting in 2022: What You Need + 9 Steps To Get Started">
            <a:extLst>
              <a:ext uri="{FF2B5EF4-FFF2-40B4-BE49-F238E27FC236}">
                <a16:creationId xmlns:a16="http://schemas.microsoft.com/office/drawing/2014/main" id="{2B210820-1155-4649-9D6D-8AE598219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4" r="3394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3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5">
            <a:extLst>
              <a:ext uri="{FF2B5EF4-FFF2-40B4-BE49-F238E27FC236}">
                <a16:creationId xmlns:a16="http://schemas.microsoft.com/office/drawing/2014/main" id="{B6B34775-80BC-426F-9554-15C73C77CA9F}"/>
              </a:ext>
            </a:extLst>
          </p:cNvPr>
          <p:cNvPicPr>
            <a:picLocks noChangeAspect="1"/>
          </p:cNvPicPr>
          <p:nvPr/>
        </p:nvPicPr>
        <p:blipFill>
          <a:blip r:embed="rId3"/>
          <a:stretch>
            <a:fillRect/>
          </a:stretch>
        </p:blipFill>
        <p:spPr>
          <a:xfrm>
            <a:off x="3723481" y="681037"/>
            <a:ext cx="4745037" cy="4856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32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5262979"/>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a:t>
            </a:r>
          </a:p>
          <a:p>
            <a:pPr marL="0" indent="0">
              <a:buNone/>
            </a:pPr>
            <a:endParaRPr lang="en-US" sz="4800" dirty="0">
              <a:solidFill>
                <a:srgbClr val="672C57"/>
              </a:solidFill>
            </a:endParaRPr>
          </a:p>
          <a:p>
            <a:pPr marL="0" indent="0" algn="just">
              <a:buNone/>
            </a:pPr>
            <a:r>
              <a:rPr lang="en-US" sz="4800" dirty="0">
                <a:solidFill>
                  <a:srgbClr val="672C57"/>
                </a:solidFill>
              </a:rPr>
              <a:t>When they’ve been wronged, if they believe that letting go of the pain will relieve the other person of responsibility for their wrongs they will resist healing.</a:t>
            </a:r>
          </a:p>
        </p:txBody>
      </p:sp>
    </p:spTree>
    <p:extLst>
      <p:ext uri="{BB962C8B-B14F-4D97-AF65-F5344CB8AC3E}">
        <p14:creationId xmlns:p14="http://schemas.microsoft.com/office/powerpoint/2010/main" val="384479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4361450"/>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285750" marR="0" indent="-285750">
              <a:lnSpc>
                <a:spcPct val="107000"/>
              </a:lnSpc>
              <a:spcBef>
                <a:spcPts val="0"/>
              </a:spcBef>
              <a:spcAft>
                <a:spcPts val="0"/>
              </a:spcAft>
              <a:buFont typeface="Arial" panose="020B0604020202020204" pitchFamily="34" charset="0"/>
              <a:buChar char="•"/>
            </a:pPr>
            <a:endPar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Healing is letting go of the pain of loss;</a:t>
            </a: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latin typeface="Calibri" panose="020F0502020204030204" pitchFamily="34" charset="0"/>
                <a:ea typeface="Calibri" panose="020F0502020204030204" pitchFamily="34" charset="0"/>
                <a:cs typeface="Calibri" panose="020F0502020204030204" pitchFamily="34" charset="0"/>
              </a:rPr>
              <a:t>I</a:t>
            </a: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t is not letting go of the person you’ve lost. </a:t>
            </a: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You are never moving away from or separating from the person you love; you are only separating from the pain of loss. </a:t>
            </a:r>
            <a:endParaRPr lang="en-US" sz="8000" dirty="0">
              <a:solidFill>
                <a:srgbClr val="672C57"/>
              </a:solidFill>
            </a:endParaRPr>
          </a:p>
        </p:txBody>
      </p:sp>
    </p:spTree>
    <p:extLst>
      <p:ext uri="{BB962C8B-B14F-4D97-AF65-F5344CB8AC3E}">
        <p14:creationId xmlns:p14="http://schemas.microsoft.com/office/powerpoint/2010/main" val="14036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4928529"/>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285750" marR="0" indent="-285750">
              <a:lnSpc>
                <a:spcPct val="107000"/>
              </a:lnSpc>
              <a:spcBef>
                <a:spcPts val="0"/>
              </a:spcBef>
              <a:spcAft>
                <a:spcPts val="0"/>
              </a:spcAft>
              <a:buFont typeface="Arial" panose="020B0604020202020204" pitchFamily="34" charset="0"/>
              <a:buChar char="•"/>
            </a:pPr>
            <a:endPar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Letting go of the grief of the wounds someone else has inflicted on you does not make them less responsible. </a:t>
            </a:r>
          </a:p>
          <a:p>
            <a:pPr marL="285750" marR="0" indent="-285750">
              <a:lnSpc>
                <a:spcPct val="107000"/>
              </a:lnSpc>
              <a:spcBef>
                <a:spcPts val="0"/>
              </a:spcBef>
              <a:spcAft>
                <a:spcPts val="0"/>
              </a:spcAft>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You are moving through the pain of the loss and moving toward the life that you want to build while carrying with you the warm memories of those you care about. </a:t>
            </a:r>
            <a:endParaRPr lang="en-US" sz="2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800" dirty="0">
              <a:solidFill>
                <a:srgbClr val="672C57"/>
              </a:solidFill>
            </a:endParaRPr>
          </a:p>
        </p:txBody>
      </p:sp>
    </p:spTree>
    <p:extLst>
      <p:ext uri="{BB962C8B-B14F-4D97-AF65-F5344CB8AC3E}">
        <p14:creationId xmlns:p14="http://schemas.microsoft.com/office/powerpoint/2010/main" val="341200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3644331"/>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0" marR="0">
              <a:lnSpc>
                <a:spcPct val="107000"/>
              </a:lnSpc>
              <a:spcBef>
                <a:spcPts val="0"/>
              </a:spcBef>
              <a:spcAft>
                <a:spcPts val="0"/>
              </a:spcAft>
            </a:pPr>
            <a: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“A memory without the emotional charge is called wisdom.” – Dr. Joe </a:t>
            </a:r>
            <a:r>
              <a:rPr lang="en-US" sz="3600" dirty="0" err="1">
                <a:solidFill>
                  <a:srgbClr val="672C57"/>
                </a:solidFill>
                <a:effectLst/>
                <a:latin typeface="Calibri" panose="020F0502020204030204" pitchFamily="34" charset="0"/>
                <a:ea typeface="Calibri" panose="020F0502020204030204" pitchFamily="34" charset="0"/>
                <a:cs typeface="Calibri" panose="020F0502020204030204" pitchFamily="34" charset="0"/>
              </a:rPr>
              <a:t>Dispenza</a:t>
            </a:r>
            <a:b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800" dirty="0">
              <a:solidFill>
                <a:srgbClr val="672C57"/>
              </a:solidFill>
            </a:endParaRPr>
          </a:p>
        </p:txBody>
      </p:sp>
    </p:spTree>
    <p:extLst>
      <p:ext uri="{BB962C8B-B14F-4D97-AF65-F5344CB8AC3E}">
        <p14:creationId xmlns:p14="http://schemas.microsoft.com/office/powerpoint/2010/main" val="317170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1558937"/>
            <a:ext cx="9478925" cy="3740126"/>
          </a:xfrm>
          <a:prstGeom prst="rect">
            <a:avLst/>
          </a:prstGeom>
          <a:noFill/>
        </p:spPr>
        <p:txBody>
          <a:bodyPr wrap="square">
            <a:spAutoFit/>
          </a:bodyPr>
          <a:lstStyle/>
          <a:p>
            <a:pPr marL="0" indent="0" algn="ctr">
              <a:buNone/>
            </a:pPr>
            <a:r>
              <a:rPr lang="en-US" sz="8000" dirty="0">
                <a:solidFill>
                  <a:srgbClr val="778436"/>
                </a:solidFill>
                <a:latin typeface="Playlist" pitchFamily="50" charset="0"/>
              </a:rPr>
              <a:t>Assignments</a:t>
            </a:r>
          </a:p>
          <a:p>
            <a:pPr marL="0" marR="0" algn="ctr">
              <a:lnSpc>
                <a:spcPct val="107000"/>
              </a:lnSpc>
              <a:spcBef>
                <a:spcPts val="0"/>
              </a:spcBef>
              <a:spcAft>
                <a:spcPts val="0"/>
              </a:spcAft>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8000" dirty="0">
              <a:solidFill>
                <a:srgbClr val="672C57"/>
              </a:solidFill>
            </a:endParaRPr>
          </a:p>
        </p:txBody>
      </p:sp>
    </p:spTree>
    <p:extLst>
      <p:ext uri="{BB962C8B-B14F-4D97-AF65-F5344CB8AC3E}">
        <p14:creationId xmlns:p14="http://schemas.microsoft.com/office/powerpoint/2010/main" val="42695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36B8541-179E-4B5A-A95C-B4EF9CD7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24711"/>
            <a:ext cx="11277600" cy="6463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12306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C0C8EC-45BA-4AA2-AA5F-F28546714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39" y="681037"/>
            <a:ext cx="11093921" cy="5277485"/>
          </a:xfrm>
          <a:prstGeom prst="rect">
            <a:avLst/>
          </a:prstGeom>
          <a:ln w="6350">
            <a:solidFill>
              <a:schemeClr val="tx1"/>
            </a:solidFill>
          </a:ln>
        </p:spPr>
      </p:pic>
    </p:spTree>
    <p:extLst>
      <p:ext uri="{BB962C8B-B14F-4D97-AF65-F5344CB8AC3E}">
        <p14:creationId xmlns:p14="http://schemas.microsoft.com/office/powerpoint/2010/main" val="2928221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EA33-2B36-486D-890A-51599E1F9B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EFBD36-84E0-4050-93CA-38F5CE73B6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8FEECE1-616F-4269-9E35-D089D53E4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005" y="90421"/>
            <a:ext cx="5613990" cy="6677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3073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B874-1130-420F-828D-66CCC8802B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83C144-3DCF-48BC-B426-1343888CC8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91E1BB6-2B6A-430A-9EC1-4E704107D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05" y="365125"/>
            <a:ext cx="11125590" cy="6031814"/>
          </a:xfrm>
          <a:prstGeom prst="rect">
            <a:avLst/>
          </a:prstGeom>
        </p:spPr>
      </p:pic>
    </p:spTree>
    <p:extLst>
      <p:ext uri="{BB962C8B-B14F-4D97-AF65-F5344CB8AC3E}">
        <p14:creationId xmlns:p14="http://schemas.microsoft.com/office/powerpoint/2010/main" val="116727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572493" y="238539"/>
            <a:ext cx="11018520" cy="1434415"/>
          </a:xfrm>
        </p:spPr>
        <p:txBody>
          <a:bodyPr anchor="b">
            <a:normAutofit/>
          </a:bodyPr>
          <a:lstStyle/>
          <a:p>
            <a:r>
              <a:rPr lang="en-US" sz="5400" dirty="0">
                <a:solidFill>
                  <a:srgbClr val="672C57"/>
                </a:solidFill>
                <a:latin typeface="Playlist" pitchFamily="50" charset="0"/>
              </a:rPr>
              <a:t>Scheduling Consults/Clients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572493" y="2071316"/>
            <a:ext cx="6713552" cy="4119172"/>
          </a:xfrm>
        </p:spPr>
        <p:txBody>
          <a:bodyPr anchor="t">
            <a:normAutofit/>
          </a:bodyPr>
          <a:lstStyle/>
          <a:p>
            <a:r>
              <a:rPr lang="en-US" sz="2200" dirty="0">
                <a:solidFill>
                  <a:srgbClr val="672C57"/>
                </a:solidFill>
              </a:rPr>
              <a:t>Decide on appointment structure</a:t>
            </a:r>
          </a:p>
          <a:p>
            <a:r>
              <a:rPr lang="en-US" sz="2200" dirty="0">
                <a:solidFill>
                  <a:srgbClr val="672C57"/>
                </a:solidFill>
              </a:rPr>
              <a:t>Block off times for appointments</a:t>
            </a:r>
          </a:p>
          <a:p>
            <a:r>
              <a:rPr lang="en-US" sz="2200" dirty="0">
                <a:solidFill>
                  <a:srgbClr val="672C57"/>
                </a:solidFill>
              </a:rPr>
              <a:t>Use a scheduling app (Calendly $16/</a:t>
            </a:r>
            <a:r>
              <a:rPr lang="en-US" sz="2200" dirty="0" err="1">
                <a:solidFill>
                  <a:srgbClr val="672C57"/>
                </a:solidFill>
              </a:rPr>
              <a:t>mo</a:t>
            </a:r>
            <a:r>
              <a:rPr lang="en-US" sz="2200" dirty="0">
                <a:solidFill>
                  <a:srgbClr val="672C57"/>
                </a:solidFill>
              </a:rPr>
              <a:t>)</a:t>
            </a:r>
          </a:p>
          <a:p>
            <a:endParaRPr lang="en-US" sz="2200" dirty="0">
              <a:solidFill>
                <a:srgbClr val="672C57"/>
              </a:solidFill>
            </a:endParaRPr>
          </a:p>
        </p:txBody>
      </p:sp>
      <p:pic>
        <p:nvPicPr>
          <p:cNvPr id="2050" name="Picture 2" descr="Zoom Meeting with Client - Managing Your Online Visibility so Your  Expertise is Seen and Heard.">
            <a:extLst>
              <a:ext uri="{FF2B5EF4-FFF2-40B4-BE49-F238E27FC236}">
                <a16:creationId xmlns:a16="http://schemas.microsoft.com/office/drawing/2014/main" id="{7BD7E6E8-3380-4F83-8E9F-598DC5BB5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40" r="414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3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5EC2A-7A4F-460D-8F82-997D8D44AC9D}"/>
              </a:ext>
            </a:extLst>
          </p:cNvPr>
          <p:cNvSpPr txBox="1"/>
          <p:nvPr/>
        </p:nvSpPr>
        <p:spPr>
          <a:xfrm>
            <a:off x="1282552" y="269898"/>
            <a:ext cx="9626895" cy="6318204"/>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Tips: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There is no ‘right’ way to do this. </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Any way you choose to use your timeline is right for you. When you are adding events, you’re comparing the emotional impact of that event against the other experiences of your life not against anything else’s experiences or opinions.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Set an intention that the memories you add to your Timeline or Relationship Memories Graph or Map are the memories that will help you as you heal your grief. Then trust that the stories that come up for you are the ones you needed to remember.</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Don’t spend more than 1 hour on this assignment.</a:t>
            </a:r>
          </a:p>
          <a:p>
            <a:pPr marL="342900" marR="0" lvl="0" indent="-342900">
              <a:lnSpc>
                <a:spcPct val="107000"/>
              </a:lnSpc>
              <a:spcBef>
                <a:spcPts val="0"/>
              </a:spcBef>
              <a:spcAft>
                <a:spcPts val="8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207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lnSpcReduction="10000"/>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12th</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7</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Personal Story Timeline</a:t>
            </a:r>
          </a:p>
          <a:p>
            <a:pPr marL="514350" marR="0" indent="-742950">
              <a:lnSpc>
                <a:spcPct val="107000"/>
              </a:lnSpc>
              <a:spcBef>
                <a:spcPts val="0"/>
              </a:spcBef>
              <a:spcAft>
                <a:spcPts val="0"/>
              </a:spcAft>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Relationship Memories Chart or Map</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406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1921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Coaching on coping skills </a:t>
            </a:r>
          </a:p>
          <a:p>
            <a:r>
              <a:rPr lang="en-US" dirty="0">
                <a:solidFill>
                  <a:srgbClr val="672C57"/>
                </a:solidFill>
              </a:rPr>
              <a:t>Increasing awareness</a:t>
            </a:r>
          </a:p>
          <a:p>
            <a:r>
              <a:rPr lang="en-US" dirty="0">
                <a:solidFill>
                  <a:srgbClr val="672C57"/>
                </a:solidFill>
              </a:rPr>
              <a:t>Understanding relationship challenges</a:t>
            </a:r>
          </a:p>
          <a:p>
            <a:r>
              <a:rPr lang="en-US" dirty="0">
                <a:solidFill>
                  <a:srgbClr val="672C57"/>
                </a:solidFill>
              </a:rPr>
              <a:t>Coaching on relationships</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1326916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3865" y="719666"/>
            <a:ext cx="2014523" cy="2014523"/>
          </a:xfrm>
          <a:prstGeom prst="rect">
            <a:avLst/>
          </a:prstGeom>
        </p:spPr>
      </p:pic>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3926" y="1088175"/>
            <a:ext cx="914400" cy="914400"/>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977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494864" y="1816660"/>
            <a:ext cx="9202271" cy="4351338"/>
          </a:xfrm>
        </p:spPr>
        <p:txBody>
          <a:bodyPr/>
          <a:lstStyle/>
          <a:p>
            <a:r>
              <a:rPr lang="en-US" dirty="0">
                <a:solidFill>
                  <a:srgbClr val="672C57"/>
                </a:solidFill>
              </a:rPr>
              <a:t>Most people aren’t fully aware of why they are doing the destructive behaviors they are doing</a:t>
            </a:r>
          </a:p>
          <a:p>
            <a:r>
              <a:rPr lang="en-US" dirty="0">
                <a:solidFill>
                  <a:srgbClr val="672C57"/>
                </a:solidFill>
              </a:rPr>
              <a:t>Although most people will have the thought that they shouldn’t be doing it</a:t>
            </a:r>
          </a:p>
          <a:p>
            <a:endParaRPr lang="en-US" dirty="0">
              <a:solidFill>
                <a:srgbClr val="672C57"/>
              </a:solidFill>
            </a:endParaRPr>
          </a:p>
          <a:p>
            <a:endParaRPr lang="en-US" dirty="0">
              <a:solidFill>
                <a:srgbClr val="672C57"/>
              </a:solidFill>
            </a:endParaRPr>
          </a:p>
        </p:txBody>
      </p:sp>
      <p:sp>
        <p:nvSpPr>
          <p:cNvPr id="5" name="TextBox 4">
            <a:extLst>
              <a:ext uri="{FF2B5EF4-FFF2-40B4-BE49-F238E27FC236}">
                <a16:creationId xmlns:a16="http://schemas.microsoft.com/office/drawing/2014/main" id="{A7E509B4-B4BD-47DC-8EB5-8F296D644BA2}"/>
              </a:ext>
            </a:extLst>
          </p:cNvPr>
          <p:cNvSpPr txBox="1"/>
          <p:nvPr/>
        </p:nvSpPr>
        <p:spPr>
          <a:xfrm>
            <a:off x="1618952" y="98566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Coping Skills</a:t>
            </a:r>
          </a:p>
        </p:txBody>
      </p:sp>
      <p:pic>
        <p:nvPicPr>
          <p:cNvPr id="4" name="Picture 3">
            <a:extLst>
              <a:ext uri="{FF2B5EF4-FFF2-40B4-BE49-F238E27FC236}">
                <a16:creationId xmlns:a16="http://schemas.microsoft.com/office/drawing/2014/main" id="{0132774D-3370-4D25-BC7C-FFA62CD33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651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7636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E509B4-B4BD-47DC-8EB5-8F296D644BA2}"/>
              </a:ext>
            </a:extLst>
          </p:cNvPr>
          <p:cNvSpPr txBox="1"/>
          <p:nvPr/>
        </p:nvSpPr>
        <p:spPr>
          <a:xfrm>
            <a:off x="1713657" y="110060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Awareness</a:t>
            </a:r>
          </a:p>
        </p:txBody>
      </p:sp>
      <p:pic>
        <p:nvPicPr>
          <p:cNvPr id="1026" name="Picture 2" descr="EFTERTÄNKA Decorative hourglass, clear glass/sand, 6&quot; - IKEA">
            <a:extLst>
              <a:ext uri="{FF2B5EF4-FFF2-40B4-BE49-F238E27FC236}">
                <a16:creationId xmlns:a16="http://schemas.microsoft.com/office/drawing/2014/main" id="{52A0143B-B75A-44A7-894E-E759B83C5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0979A7-5D99-490D-9679-4C0136588E93}"/>
              </a:ext>
            </a:extLst>
          </p:cNvPr>
          <p:cNvSpPr txBox="1"/>
          <p:nvPr/>
        </p:nvSpPr>
        <p:spPr>
          <a:xfrm>
            <a:off x="6239435" y="4329953"/>
            <a:ext cx="1568824" cy="369332"/>
          </a:xfrm>
          <a:prstGeom prst="rect">
            <a:avLst/>
          </a:prstGeom>
          <a:solidFill>
            <a:srgbClr val="672C57"/>
          </a:solidFill>
        </p:spPr>
        <p:txBody>
          <a:bodyPr wrap="square" rtlCol="0">
            <a:spAutoFit/>
          </a:bodyPr>
          <a:lstStyle/>
          <a:p>
            <a:pPr algn="ctr"/>
            <a:r>
              <a:rPr lang="en-US" dirty="0">
                <a:solidFill>
                  <a:schemeClr val="bg1"/>
                </a:solidFill>
              </a:rPr>
              <a:t>Unaware</a:t>
            </a:r>
          </a:p>
        </p:txBody>
      </p:sp>
      <p:sp>
        <p:nvSpPr>
          <p:cNvPr id="6" name="TextBox 5">
            <a:extLst>
              <a:ext uri="{FF2B5EF4-FFF2-40B4-BE49-F238E27FC236}">
                <a16:creationId xmlns:a16="http://schemas.microsoft.com/office/drawing/2014/main" id="{5121AF61-8B6C-4966-90AC-7FF32FCEAB03}"/>
              </a:ext>
            </a:extLst>
          </p:cNvPr>
          <p:cNvSpPr txBox="1"/>
          <p:nvPr/>
        </p:nvSpPr>
        <p:spPr>
          <a:xfrm>
            <a:off x="6545355" y="3290864"/>
            <a:ext cx="1568824" cy="369332"/>
          </a:xfrm>
          <a:prstGeom prst="rect">
            <a:avLst/>
          </a:prstGeom>
          <a:solidFill>
            <a:srgbClr val="672C57"/>
          </a:solidFill>
        </p:spPr>
        <p:txBody>
          <a:bodyPr wrap="square" rtlCol="0">
            <a:spAutoFit/>
          </a:bodyPr>
          <a:lstStyle/>
          <a:p>
            <a:pPr algn="ctr"/>
            <a:r>
              <a:rPr lang="en-US" dirty="0">
                <a:solidFill>
                  <a:schemeClr val="bg1"/>
                </a:solidFill>
              </a:rPr>
              <a:t>Awareness</a:t>
            </a:r>
          </a:p>
        </p:txBody>
      </p:sp>
      <p:sp>
        <p:nvSpPr>
          <p:cNvPr id="7" name="TextBox 6">
            <a:extLst>
              <a:ext uri="{FF2B5EF4-FFF2-40B4-BE49-F238E27FC236}">
                <a16:creationId xmlns:a16="http://schemas.microsoft.com/office/drawing/2014/main" id="{F9960D33-A6F0-43D1-9E63-3B44ECD0939B}"/>
              </a:ext>
            </a:extLst>
          </p:cNvPr>
          <p:cNvSpPr txBox="1"/>
          <p:nvPr/>
        </p:nvSpPr>
        <p:spPr>
          <a:xfrm>
            <a:off x="6024282" y="1970322"/>
            <a:ext cx="1568824" cy="369332"/>
          </a:xfrm>
          <a:prstGeom prst="rect">
            <a:avLst/>
          </a:prstGeom>
          <a:solidFill>
            <a:srgbClr val="672C57"/>
          </a:solidFill>
        </p:spPr>
        <p:txBody>
          <a:bodyPr wrap="square" rtlCol="0">
            <a:spAutoFit/>
          </a:bodyPr>
          <a:lstStyle/>
          <a:p>
            <a:pPr algn="ctr"/>
            <a:r>
              <a:rPr lang="en-US" dirty="0">
                <a:solidFill>
                  <a:schemeClr val="bg1"/>
                </a:solidFill>
              </a:rPr>
              <a:t>Choice</a:t>
            </a:r>
          </a:p>
        </p:txBody>
      </p:sp>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550894" y="1825625"/>
            <a:ext cx="4545106" cy="4351338"/>
          </a:xfrm>
        </p:spPr>
        <p:txBody>
          <a:bodyPr/>
          <a:lstStyle/>
          <a:p>
            <a:r>
              <a:rPr lang="en-US" dirty="0">
                <a:solidFill>
                  <a:srgbClr val="672C57"/>
                </a:solidFill>
              </a:rPr>
              <a:t>Always the first step</a:t>
            </a:r>
          </a:p>
          <a:p>
            <a:r>
              <a:rPr lang="en-US" dirty="0">
                <a:solidFill>
                  <a:srgbClr val="672C57"/>
                </a:solidFill>
              </a:rPr>
              <a:t>Will create shifts</a:t>
            </a:r>
          </a:p>
          <a:p>
            <a:r>
              <a:rPr lang="en-US" dirty="0">
                <a:solidFill>
                  <a:srgbClr val="672C57"/>
                </a:solidFill>
              </a:rPr>
              <a:t>Has the potential of  creating more shame</a:t>
            </a:r>
          </a:p>
          <a:p>
            <a:r>
              <a:rPr lang="en-US" dirty="0">
                <a:solidFill>
                  <a:srgbClr val="672C57"/>
                </a:solidFill>
              </a:rPr>
              <a:t>Leads to freedom of choice</a:t>
            </a:r>
          </a:p>
          <a:p>
            <a:endParaRPr lang="en-US" dirty="0">
              <a:solidFill>
                <a:srgbClr val="672C57"/>
              </a:solidFill>
            </a:endParaRPr>
          </a:p>
          <a:p>
            <a:endParaRPr lang="en-US" dirty="0">
              <a:solidFill>
                <a:srgbClr val="672C57"/>
              </a:solidFill>
            </a:endParaRPr>
          </a:p>
        </p:txBody>
      </p:sp>
      <p:pic>
        <p:nvPicPr>
          <p:cNvPr id="8" name="Picture 7">
            <a:extLst>
              <a:ext uri="{FF2B5EF4-FFF2-40B4-BE49-F238E27FC236}">
                <a16:creationId xmlns:a16="http://schemas.microsoft.com/office/drawing/2014/main" id="{1FD7F60D-9FF0-406F-AF62-50DDD3856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623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Wants to make huge shifts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White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knuckling to prove themselves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Forced</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“healing”</a:t>
            </a:r>
            <a:endPar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41938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Validate where they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Validate the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way they have chosen to cope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up until now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small steps towards improvement</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12882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Discovery Call</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lvl="0"/>
            <a:r>
              <a:rPr lang="en-US" sz="1400" dirty="0">
                <a:solidFill>
                  <a:srgbClr val="672C57"/>
                </a:solidFill>
              </a:rPr>
              <a:t>How did you find me?</a:t>
            </a:r>
          </a:p>
          <a:p>
            <a:pPr lvl="0"/>
            <a:r>
              <a:rPr lang="en-US" sz="1400" dirty="0">
                <a:solidFill>
                  <a:srgbClr val="672C57"/>
                </a:solidFill>
              </a:rPr>
              <a:t>What prompted you to meet with me?</a:t>
            </a:r>
          </a:p>
          <a:p>
            <a:pPr lvl="0"/>
            <a:r>
              <a:rPr lang="en-US" sz="1400" dirty="0">
                <a:solidFill>
                  <a:srgbClr val="672C57"/>
                </a:solidFill>
              </a:rPr>
              <a:t>How long has this been going on?</a:t>
            </a:r>
          </a:p>
          <a:p>
            <a:pPr lvl="0"/>
            <a:r>
              <a:rPr lang="en-US" sz="1400" dirty="0">
                <a:solidFill>
                  <a:srgbClr val="672C57"/>
                </a:solidFill>
              </a:rPr>
              <a:t>What have you done about it?</a:t>
            </a:r>
          </a:p>
          <a:p>
            <a:pPr lvl="0"/>
            <a:r>
              <a:rPr lang="en-US" sz="1400" dirty="0">
                <a:solidFill>
                  <a:srgbClr val="672C57"/>
                </a:solidFill>
              </a:rPr>
              <a:t>What has worked?</a:t>
            </a:r>
          </a:p>
          <a:p>
            <a:pPr lvl="0"/>
            <a:r>
              <a:rPr lang="en-US" sz="1400" dirty="0">
                <a:solidFill>
                  <a:srgbClr val="672C57"/>
                </a:solidFill>
              </a:rPr>
              <a:t>What hasn’t worked?</a:t>
            </a:r>
          </a:p>
          <a:p>
            <a:pPr lvl="0"/>
            <a:r>
              <a:rPr lang="en-US" sz="1400" dirty="0">
                <a:solidFill>
                  <a:srgbClr val="672C57"/>
                </a:solidFill>
              </a:rPr>
              <a:t>If nothing changes, can you live with this for the rest of your life?</a:t>
            </a:r>
          </a:p>
          <a:p>
            <a:pPr lvl="0"/>
            <a:r>
              <a:rPr lang="en-US" sz="1400" dirty="0">
                <a:solidFill>
                  <a:srgbClr val="672C57"/>
                </a:solidFill>
              </a:rPr>
              <a:t>What do you want it to look like? How do you want things to change?</a:t>
            </a:r>
          </a:p>
          <a:p>
            <a:pPr lvl="0"/>
            <a:r>
              <a:rPr lang="en-US" sz="1400" dirty="0">
                <a:solidFill>
                  <a:srgbClr val="672C57"/>
                </a:solidFill>
              </a:rPr>
              <a:t>How can I help you?</a:t>
            </a:r>
          </a:p>
          <a:p>
            <a:pPr marL="0" lvl="0" indent="0">
              <a:buNone/>
            </a:pPr>
            <a:endParaRPr lang="en-US" sz="1400" dirty="0">
              <a:solidFill>
                <a:srgbClr val="672C57"/>
              </a:solidFill>
            </a:endParaRPr>
          </a:p>
          <a:p>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841935" y="1246456"/>
            <a:ext cx="9402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With</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the wall of shame removed or reduced they are encouraged to make incremental progress.</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2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1425751"/>
            <a:ext cx="9402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self compassion,</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t>
            </a: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curiosity</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and l</a:t>
            </a:r>
            <a:r>
              <a:rPr lang="en-US" sz="2400" dirty="0" err="1">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ife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as an experiment</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7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672185" y="441009"/>
            <a:ext cx="6912978" cy="1286160"/>
          </a:xfrm>
        </p:spPr>
        <p:txBody>
          <a:bodyPr vert="horz" lIns="91440" tIns="45720" rIns="91440" bIns="45720" rtlCol="0" anchor="b">
            <a:normAutofit/>
          </a:bodyPr>
          <a:lstStyle/>
          <a:p>
            <a:r>
              <a:rPr lang="en-US" sz="4100" dirty="0">
                <a:solidFill>
                  <a:srgbClr val="7D8A3C"/>
                </a:solidFill>
              </a:rPr>
              <a:t>Temporary Relief Distractions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72185" y="1767958"/>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Overeating</a:t>
            </a:r>
          </a:p>
          <a:p>
            <a:r>
              <a:rPr lang="en-US" sz="2400" dirty="0">
                <a:solidFill>
                  <a:srgbClr val="672C57"/>
                </a:solidFill>
              </a:rPr>
              <a:t>Over shopping</a:t>
            </a:r>
          </a:p>
          <a:p>
            <a:r>
              <a:rPr lang="en-US" sz="2400" dirty="0">
                <a:solidFill>
                  <a:srgbClr val="672C57"/>
                </a:solidFill>
              </a:rPr>
              <a:t>Overworking</a:t>
            </a:r>
          </a:p>
          <a:p>
            <a:r>
              <a:rPr lang="en-US" sz="2400" dirty="0">
                <a:solidFill>
                  <a:srgbClr val="672C57"/>
                </a:solidFill>
              </a:rPr>
              <a:t>Inappropriate humor</a:t>
            </a:r>
          </a:p>
          <a:p>
            <a:r>
              <a:rPr lang="en-US" sz="2400" dirty="0">
                <a:solidFill>
                  <a:srgbClr val="672C57"/>
                </a:solidFill>
              </a:rPr>
              <a:t>Excessive TV/Movies</a:t>
            </a:r>
          </a:p>
          <a:p>
            <a:r>
              <a:rPr lang="en-US" sz="2400" dirty="0">
                <a:solidFill>
                  <a:srgbClr val="672C57"/>
                </a:solidFill>
              </a:rPr>
              <a:t>Fiction/Fantasy</a:t>
            </a:r>
          </a:p>
          <a:p>
            <a:endParaRPr lang="en-US" sz="2400" dirty="0">
              <a:solidFill>
                <a:srgbClr val="672C57"/>
              </a:solidFill>
            </a:endParaRPr>
          </a:p>
          <a:p>
            <a:endParaRPr lang="en-US" sz="24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sp>
        <p:nvSpPr>
          <p:cNvPr id="7" name="Content Placeholder 2">
            <a:extLst>
              <a:ext uri="{FF2B5EF4-FFF2-40B4-BE49-F238E27FC236}">
                <a16:creationId xmlns:a16="http://schemas.microsoft.com/office/drawing/2014/main" id="{660D8378-0192-4BE9-B233-B1A4778EB398}"/>
              </a:ext>
            </a:extLst>
          </p:cNvPr>
          <p:cNvSpPr txBox="1">
            <a:spLocks/>
          </p:cNvSpPr>
          <p:nvPr/>
        </p:nvSpPr>
        <p:spPr>
          <a:xfrm>
            <a:off x="5718466" y="1808747"/>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Isolation</a:t>
            </a:r>
          </a:p>
          <a:p>
            <a:r>
              <a:rPr lang="en-US" sz="2400" dirty="0">
                <a:solidFill>
                  <a:srgbClr val="672C57"/>
                </a:solidFill>
              </a:rPr>
              <a:t>Sex</a:t>
            </a:r>
          </a:p>
          <a:p>
            <a:r>
              <a:rPr lang="en-US" sz="2400" dirty="0">
                <a:solidFill>
                  <a:srgbClr val="672C57"/>
                </a:solidFill>
              </a:rPr>
              <a:t>Oversleeping </a:t>
            </a:r>
          </a:p>
          <a:p>
            <a:r>
              <a:rPr lang="en-US" sz="2400" dirty="0">
                <a:solidFill>
                  <a:srgbClr val="672C57"/>
                </a:solidFill>
              </a:rPr>
              <a:t>Electronics – phone, tablets, computers, etc.</a:t>
            </a:r>
          </a:p>
          <a:p>
            <a:r>
              <a:rPr lang="en-US" sz="2400" dirty="0">
                <a:solidFill>
                  <a:srgbClr val="672C57"/>
                </a:solidFill>
              </a:rPr>
              <a:t>Drugs</a:t>
            </a:r>
          </a:p>
          <a:p>
            <a:pPr marL="0" indent="0">
              <a:buNone/>
            </a:pPr>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pic>
        <p:nvPicPr>
          <p:cNvPr id="8" name="Picture 7">
            <a:extLst>
              <a:ext uri="{FF2B5EF4-FFF2-40B4-BE49-F238E27FC236}">
                <a16:creationId xmlns:a16="http://schemas.microsoft.com/office/drawing/2014/main" id="{A5D181C1-D54F-4A32-8687-DAB1F367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4443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109287" y="1001593"/>
            <a:ext cx="4620584" cy="2575325"/>
          </a:xfrm>
        </p:spPr>
        <p:txBody>
          <a:bodyPr vert="horz" lIns="91440" tIns="45720" rIns="91440" bIns="45720" rtlCol="0" anchor="b">
            <a:normAutofit/>
          </a:body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5" name="Picture 2" descr="NATIONAL BLAME SOMEONE ELSE DAY - August 13, 2022 - National Today">
            <a:extLst>
              <a:ext uri="{FF2B5EF4-FFF2-40B4-BE49-F238E27FC236}">
                <a16:creationId xmlns:a16="http://schemas.microsoft.com/office/drawing/2014/main" id="{D736224E-ECE6-49EA-A096-9027C6D4A3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 r="2020" b="-3"/>
          <a:stretch/>
        </p:blipFill>
        <p:spPr bwMode="auto">
          <a:xfrm>
            <a:off x="65993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E316A7-4D11-487A-8AC7-2593D474AA4E}"/>
              </a:ext>
            </a:extLst>
          </p:cNvPr>
          <p:cNvSpPr txBox="1"/>
          <p:nvPr/>
        </p:nvSpPr>
        <p:spPr>
          <a:xfrm>
            <a:off x="1183341" y="2556158"/>
            <a:ext cx="324522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p:txBody>
      </p:sp>
      <p:pic>
        <p:nvPicPr>
          <p:cNvPr id="7" name="Picture 6">
            <a:extLst>
              <a:ext uri="{FF2B5EF4-FFF2-40B4-BE49-F238E27FC236}">
                <a16:creationId xmlns:a16="http://schemas.microsoft.com/office/drawing/2014/main" id="{A45D4965-1DA5-47D0-AAAA-433C28C4D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295947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1109287" y="1001593"/>
            <a:ext cx="4620584" cy="25753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4" name="Picture 2" descr="Overthinking: A blessing or curse?">
            <a:extLst>
              <a:ext uri="{FF2B5EF4-FFF2-40B4-BE49-F238E27FC236}">
                <a16:creationId xmlns:a16="http://schemas.microsoft.com/office/drawing/2014/main" id="{0902AF6A-7ED2-4EF4-AE64-4D4C35182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7" r="15104" b="-3"/>
          <a:stretch/>
        </p:blipFill>
        <p:spPr bwMode="auto">
          <a:xfrm>
            <a:off x="67136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932792-B92A-4269-91FA-D271C36311DB}"/>
              </a:ext>
            </a:extLst>
          </p:cNvPr>
          <p:cNvSpPr txBox="1"/>
          <p:nvPr/>
        </p:nvSpPr>
        <p:spPr>
          <a:xfrm>
            <a:off x="1183341" y="2556158"/>
            <a:ext cx="324522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a:p>
            <a:pPr marL="457200" indent="-457200">
              <a:buFont typeface="Arial" panose="020B0604020202020204" pitchFamily="34" charset="0"/>
              <a:buChar char="•"/>
            </a:pPr>
            <a:r>
              <a:rPr lang="en-US" sz="2800" dirty="0">
                <a:solidFill>
                  <a:srgbClr val="672C57"/>
                </a:solidFill>
              </a:rPr>
              <a:t>Ruminating</a:t>
            </a: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8701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019986" y="625537"/>
            <a:ext cx="4620584" cy="4567137"/>
          </a:xfrm>
        </p:spPr>
        <p:txBody>
          <a:bodyPr vert="horz" lIns="91440" tIns="45720" rIns="91440" bIns="45720" rtlCol="0" anchor="b">
            <a:normAutofit/>
          </a:bodyPr>
          <a:lstStyle/>
          <a:p>
            <a:r>
              <a:rPr lang="en-US" dirty="0">
                <a:solidFill>
                  <a:srgbClr val="672C57"/>
                </a:solidFill>
              </a:rPr>
              <a:t>We live in a world with so many distractions that we never have to feel.</a:t>
            </a:r>
            <a:br>
              <a:rPr lang="en-US" dirty="0">
                <a:solidFill>
                  <a:srgbClr val="672C57"/>
                </a:solidFill>
              </a:rPr>
            </a:br>
            <a:r>
              <a:rPr lang="en-US" dirty="0">
                <a:solidFill>
                  <a:srgbClr val="672C57"/>
                </a:solidFill>
              </a:rPr>
              <a:t>As a result, awareness is low.</a:t>
            </a:r>
            <a:br>
              <a:rPr lang="en-US" dirty="0">
                <a:solidFill>
                  <a:srgbClr val="672C57"/>
                </a:solidFill>
              </a:rPr>
            </a:br>
            <a:endParaRPr lang="en-US" dirty="0">
              <a:solidFill>
                <a:srgbClr val="672C57"/>
              </a:solidFill>
            </a:endParaRPr>
          </a:p>
        </p:txBody>
      </p:sp>
      <p:pic>
        <p:nvPicPr>
          <p:cNvPr id="14338" name="Picture 2" descr="TimesJobs: Overworking doesn&amp;#39;t add to productivity, say employees:  TimesJobs study">
            <a:extLst>
              <a:ext uri="{FF2B5EF4-FFF2-40B4-BE49-F238E27FC236}">
                <a16:creationId xmlns:a16="http://schemas.microsoft.com/office/drawing/2014/main" id="{1A1BE5F3-5BCC-4458-89E6-F2F774F7A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86" r="2430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794962" y="1182568"/>
            <a:ext cx="4620584" cy="257532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Introducing Temporary Relief </a:t>
            </a:r>
          </a:p>
          <a:p>
            <a:r>
              <a:rPr lang="en-US" dirty="0">
                <a:solidFill>
                  <a:srgbClr val="672C57"/>
                </a:solidFill>
              </a:rPr>
              <a:t>Distractions for what they are creates awareness.</a:t>
            </a:r>
          </a:p>
          <a:p>
            <a:endParaRPr lang="en-US" dirty="0">
              <a:solidFill>
                <a:srgbClr val="672C57"/>
              </a:solidFill>
            </a:endParaRPr>
          </a:p>
          <a:p>
            <a:r>
              <a:rPr lang="en-US" dirty="0">
                <a:solidFill>
                  <a:srgbClr val="672C57"/>
                </a:solidFill>
              </a:rPr>
              <a:t>Awareness is not always comfortable.</a:t>
            </a:r>
            <a:br>
              <a:rPr lang="en-US" dirty="0">
                <a:solidFill>
                  <a:srgbClr val="672C57"/>
                </a:solidFill>
              </a:rPr>
            </a:br>
            <a:br>
              <a:rPr lang="en-US" dirty="0">
                <a:solidFill>
                  <a:srgbClr val="672C57"/>
                </a:solidFill>
              </a:rPr>
            </a:br>
            <a:endParaRPr lang="en-US" dirty="0">
              <a:solidFill>
                <a:srgbClr val="672C57"/>
              </a:solidFill>
            </a:endParaRP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2" descr="sad-man - Good Times">
            <a:extLst>
              <a:ext uri="{FF2B5EF4-FFF2-40B4-BE49-F238E27FC236}">
                <a16:creationId xmlns:a16="http://schemas.microsoft.com/office/drawing/2014/main" id="{45640ACB-C44D-4A9C-B6E1-4B1F77896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68" r="1807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540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473798" y="325369"/>
            <a:ext cx="5204908" cy="1956841"/>
          </a:xfrm>
        </p:spPr>
        <p:txBody>
          <a:bodyPr vert="horz" lIns="91440" tIns="45720" rIns="91440" bIns="45720" rtlCol="0" anchor="b">
            <a:normAutofit/>
          </a:bodyPr>
          <a:lstStyle/>
          <a:p>
            <a:r>
              <a:rPr lang="en-US" sz="5400" dirty="0">
                <a:solidFill>
                  <a:srgbClr val="7D8A3C"/>
                </a:solidFill>
              </a:rPr>
              <a:t>Healing coping activities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936679" y="2282210"/>
            <a:ext cx="4243589" cy="33206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EFT or tapping</a:t>
            </a:r>
          </a:p>
          <a:p>
            <a:pPr marL="0"/>
            <a:r>
              <a:rPr lang="en-US" sz="2200" dirty="0">
                <a:solidFill>
                  <a:srgbClr val="672C57"/>
                </a:solidFill>
              </a:rPr>
              <a:t>Write and rip</a:t>
            </a:r>
          </a:p>
          <a:p>
            <a:pPr marL="0"/>
            <a:r>
              <a:rPr lang="en-US" sz="2200" dirty="0">
                <a:solidFill>
                  <a:srgbClr val="672C57"/>
                </a:solidFill>
              </a:rPr>
              <a:t>Music</a:t>
            </a:r>
          </a:p>
          <a:p>
            <a:pPr marL="0"/>
            <a:r>
              <a:rPr lang="en-US" sz="2200" dirty="0">
                <a:solidFill>
                  <a:srgbClr val="672C57"/>
                </a:solidFill>
              </a:rPr>
              <a:t>Screaming into a pillow</a:t>
            </a:r>
          </a:p>
          <a:p>
            <a:pPr marL="0"/>
            <a:r>
              <a:rPr lang="en-US" sz="2200" dirty="0">
                <a:solidFill>
                  <a:srgbClr val="672C57"/>
                </a:solidFill>
              </a:rPr>
              <a:t>praying</a:t>
            </a:r>
          </a:p>
          <a:p>
            <a:pPr marL="0"/>
            <a:r>
              <a:rPr lang="en-US" sz="2200" dirty="0">
                <a:solidFill>
                  <a:srgbClr val="672C57"/>
                </a:solidFill>
              </a:rPr>
              <a:t>Journal</a:t>
            </a:r>
          </a:p>
          <a:p>
            <a:pPr marL="0"/>
            <a:r>
              <a:rPr lang="en-US" sz="2200" dirty="0">
                <a:solidFill>
                  <a:srgbClr val="672C57"/>
                </a:solidFill>
              </a:rPr>
              <a:t>Draw</a:t>
            </a:r>
          </a:p>
          <a:p>
            <a:pPr marL="0"/>
            <a:r>
              <a:rPr lang="en-US" sz="2200" dirty="0">
                <a:solidFill>
                  <a:srgbClr val="672C57"/>
                </a:solidFill>
              </a:rPr>
              <a:t>Take a class</a:t>
            </a:r>
          </a:p>
          <a:p>
            <a:pPr marL="0"/>
            <a:r>
              <a:rPr lang="en-US" sz="2200" dirty="0">
                <a:solidFill>
                  <a:srgbClr val="672C57"/>
                </a:solidFill>
              </a:rPr>
              <a:t>Enjoy a hobby</a:t>
            </a: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sp>
        <p:nvSpPr>
          <p:cNvPr id="7" name="Content Placeholder 2">
            <a:extLst>
              <a:ext uri="{FF2B5EF4-FFF2-40B4-BE49-F238E27FC236}">
                <a16:creationId xmlns:a16="http://schemas.microsoft.com/office/drawing/2014/main" id="{562AA562-B33B-4435-94D6-29AC91A616D8}"/>
              </a:ext>
            </a:extLst>
          </p:cNvPr>
          <p:cNvSpPr txBox="1">
            <a:spLocks/>
          </p:cNvSpPr>
          <p:nvPr/>
        </p:nvSpPr>
        <p:spPr>
          <a:xfrm>
            <a:off x="6180268" y="2559134"/>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What’s good for your body is good for your grief healing</a:t>
            </a:r>
          </a:p>
          <a:p>
            <a:pPr marL="457200" lvl="1"/>
            <a:r>
              <a:rPr lang="en-US" sz="2000" dirty="0">
                <a:solidFill>
                  <a:srgbClr val="672C57"/>
                </a:solidFill>
              </a:rPr>
              <a:t>Drink more water</a:t>
            </a:r>
          </a:p>
          <a:p>
            <a:pPr marL="457200" lvl="1"/>
            <a:r>
              <a:rPr lang="en-US" sz="2000" dirty="0">
                <a:solidFill>
                  <a:srgbClr val="672C57"/>
                </a:solidFill>
              </a:rPr>
              <a:t>Exercise</a:t>
            </a:r>
          </a:p>
          <a:p>
            <a:pPr marL="457200" lvl="1"/>
            <a:r>
              <a:rPr lang="en-US" sz="2000" dirty="0">
                <a:solidFill>
                  <a:srgbClr val="672C57"/>
                </a:solidFill>
              </a:rPr>
              <a:t>Ride a bike</a:t>
            </a:r>
          </a:p>
          <a:p>
            <a:pPr marL="457200" lvl="1"/>
            <a:r>
              <a:rPr lang="en-US" sz="2000" dirty="0">
                <a:solidFill>
                  <a:srgbClr val="672C57"/>
                </a:solidFill>
              </a:rPr>
              <a:t>Take a walk</a:t>
            </a:r>
          </a:p>
          <a:p>
            <a:pPr marL="457200" lvl="1"/>
            <a:r>
              <a:rPr lang="en-US" sz="2000" dirty="0">
                <a:solidFill>
                  <a:srgbClr val="672C57"/>
                </a:solidFill>
              </a:rPr>
              <a:t>Eat veggies and fruit</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68883819-5DA6-4E89-BC1C-80EB09CA4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575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06831" y="1069014"/>
            <a:ext cx="7578337" cy="4351338"/>
          </a:xfrm>
        </p:spPr>
        <p:txBody>
          <a:bodyPr>
            <a:normAutofit/>
          </a:bodyPr>
          <a:lstStyle/>
          <a:p>
            <a:pPr marL="0" indent="0" algn="ctr">
              <a:buNone/>
            </a:pPr>
            <a:r>
              <a:rPr lang="en-US" sz="4400" dirty="0">
                <a:solidFill>
                  <a:srgbClr val="672C57"/>
                </a:solidFill>
              </a:rPr>
              <a:t>Invite them to do healing activities with intention.</a:t>
            </a:r>
          </a:p>
          <a:p>
            <a:r>
              <a:rPr lang="en-US" dirty="0">
                <a:solidFill>
                  <a:srgbClr val="672C57"/>
                </a:solidFill>
              </a:rPr>
              <a:t>Napping can be a good way to heal but if they nap with the thought that they’re not doing it right, they will create more heavy emotion instead of creating healing.</a:t>
            </a:r>
          </a:p>
          <a:p>
            <a:r>
              <a:rPr lang="en-US" dirty="0">
                <a:solidFill>
                  <a:srgbClr val="672C57"/>
                </a:solidFill>
              </a:rPr>
              <a:t>Crying can be an excellent release but if they have heavy judgment about their crying it won’t be as healing.</a:t>
            </a:r>
          </a:p>
        </p:txBody>
      </p:sp>
      <p:pic>
        <p:nvPicPr>
          <p:cNvPr id="5" name="Picture 4">
            <a:extLst>
              <a:ext uri="{FF2B5EF4-FFF2-40B4-BE49-F238E27FC236}">
                <a16:creationId xmlns:a16="http://schemas.microsoft.com/office/drawing/2014/main" id="{AB5AB2A3-CA85-453C-BFC8-CC1A98C14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26683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939783" y="639520"/>
            <a:ext cx="3429000" cy="1719072"/>
          </a:xfrm>
        </p:spPr>
        <p:txBody>
          <a:bodyPr vert="horz" lIns="91440" tIns="45720" rIns="91440" bIns="45720" rtlCol="0" anchor="b">
            <a:normAutofit fontScale="90000"/>
          </a:bodyPr>
          <a:lstStyle/>
          <a:p>
            <a:r>
              <a:rPr lang="en-US" sz="5400" kern="1200" dirty="0">
                <a:solidFill>
                  <a:srgbClr val="7D8A3C"/>
                </a:solidFill>
                <a:latin typeface="+mj-lt"/>
                <a:ea typeface="+mj-ea"/>
                <a:cs typeface="+mj-cs"/>
              </a:rPr>
              <a:t>Improving Coping Skills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63580" y="2358592"/>
            <a:ext cx="7410405" cy="3410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Invite them to slowly introduce new activities</a:t>
            </a:r>
          </a:p>
          <a:p>
            <a:pPr marL="0"/>
            <a:r>
              <a:rPr lang="en-US" sz="2200" dirty="0">
                <a:solidFill>
                  <a:srgbClr val="672C57"/>
                </a:solidFill>
              </a:rPr>
              <a:t>Make incremental changes</a:t>
            </a:r>
          </a:p>
          <a:p>
            <a:pPr marL="0"/>
            <a:r>
              <a:rPr lang="en-US" sz="2200" dirty="0">
                <a:solidFill>
                  <a:srgbClr val="672C57"/>
                </a:solidFill>
              </a:rPr>
              <a:t>Remind them that small steps are more sustainable than big leaps</a:t>
            </a:r>
          </a:p>
          <a:p>
            <a:pPr marL="0"/>
            <a:r>
              <a:rPr lang="en-US" sz="2200" dirty="0">
                <a:solidFill>
                  <a:srgbClr val="672C57"/>
                </a:solidFill>
              </a:rPr>
              <a:t>Help them connect to how these changes are benefitting them</a:t>
            </a:r>
          </a:p>
          <a:p>
            <a:pPr marL="0"/>
            <a:r>
              <a:rPr lang="en-US" sz="2200" dirty="0">
                <a:solidFill>
                  <a:srgbClr val="672C57"/>
                </a:solidFill>
              </a:rPr>
              <a:t>Celebrate the small changes with them</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814C6201-1009-4AB2-81F3-ADD928AC4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852747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31147</TotalTime>
  <Words>6738</Words>
  <Application>Microsoft Office PowerPoint</Application>
  <PresentationFormat>Widescreen</PresentationFormat>
  <Paragraphs>1206</Paragraphs>
  <Slides>228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228</vt:i4>
      </vt:variant>
    </vt:vector>
  </HeadingPairs>
  <TitlesOfParts>
    <vt:vector size="238" baseType="lpstr">
      <vt:lpstr>Microsoft JhengHei UI</vt:lpstr>
      <vt:lpstr>Arial</vt:lpstr>
      <vt:lpstr>Calibri</vt:lpstr>
      <vt:lpstr>Calibri Light</vt:lpstr>
      <vt:lpstr>Playlist</vt:lpstr>
      <vt:lpstr>Roboto</vt:lpstr>
      <vt:lpstr>Symbol</vt:lpstr>
      <vt:lpstr>Times New Roman</vt:lpstr>
      <vt:lpstr>Office Theme</vt:lpstr>
      <vt:lpstr>1_Office Theme</vt:lpstr>
      <vt:lpstr>Grief Coach Training</vt:lpstr>
      <vt:lpstr>PowerPoint Presentation</vt:lpstr>
      <vt:lpstr>Communications Chart</vt:lpstr>
      <vt:lpstr>Letter</vt:lpstr>
      <vt:lpstr>PowerPoint Presentation</vt:lpstr>
      <vt:lpstr>Business Strategies</vt:lpstr>
      <vt:lpstr>Finding Clients</vt:lpstr>
      <vt:lpstr>Scheduling Consults/Clients</vt:lpstr>
      <vt:lpstr>Discovery Call</vt:lpstr>
      <vt:lpstr>Discovery Call</vt:lpstr>
      <vt:lpstr>Enrolling</vt:lpstr>
      <vt:lpstr>Enrolling</vt:lpstr>
      <vt:lpstr>PowerPoint Presentation</vt:lpstr>
      <vt:lpstr>PowerPoint Presentation</vt:lpstr>
      <vt:lpstr>Personal Stories Timeline</vt:lpstr>
      <vt:lpstr>Relationship Memories Graph/Map</vt:lpstr>
      <vt:lpstr>Coaching Timeline &amp; Graph/Map</vt:lpstr>
      <vt:lpstr>Coaching Timeline &amp; Graph/Map</vt:lpstr>
      <vt:lpstr>Communications Chart</vt:lpstr>
      <vt:lpstr>PowerPoint Presentation</vt:lpstr>
      <vt:lpstr>PowerPoint Presentation</vt:lpstr>
      <vt:lpstr>PowerPoint Presentation</vt:lpstr>
      <vt:lpstr>PowerPoint Presentation</vt:lpstr>
      <vt:lpstr>Coaching on TTEAR  (TFA cycle or TEAR) </vt:lpstr>
      <vt:lpstr>TTEAR </vt:lpstr>
      <vt:lpstr>TTEAR </vt:lpstr>
      <vt:lpstr>Coaching Package</vt:lpstr>
      <vt:lpstr>Coaching Package</vt:lpstr>
      <vt:lpstr>Coaching Package</vt:lpstr>
      <vt:lpstr>Weekly Appointment</vt:lpstr>
      <vt:lpstr>Business strategies</vt:lpstr>
      <vt:lpstr>PowerPoint Presentation</vt:lpstr>
      <vt:lpstr>PowerPoint Presentation</vt:lpstr>
      <vt:lpstr>PowerPoint Presentation</vt:lpstr>
      <vt:lpstr>Grief Coach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Allowing Emotion</vt:lpstr>
      <vt:lpstr>PowerPoint Presentation</vt:lpstr>
      <vt:lpstr>Guilt, Shame &amp; Anger</vt:lpstr>
      <vt:lpstr>Levels of Consciousness</vt:lpstr>
      <vt:lpstr>Guilt vs. Regret</vt:lpstr>
      <vt:lpstr>Shame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Foundations of Growth:  Coping</vt:lpstr>
      <vt:lpstr>PowerPoint Presentation</vt:lpstr>
      <vt:lpstr>PowerPoint Presentation</vt:lpstr>
      <vt:lpstr>PowerPoint Presentation</vt:lpstr>
      <vt:lpstr>PowerPoint Presentation</vt:lpstr>
      <vt:lpstr>PowerPoint Presentation</vt:lpstr>
      <vt:lpstr>Temporary Relief Distractions</vt:lpstr>
      <vt:lpstr>Other Temporary Relief Distractions  </vt:lpstr>
      <vt:lpstr>PowerPoint Presentation</vt:lpstr>
      <vt:lpstr>We live in a world with so many distractions that we never have to feel. As a result, awareness is low. </vt:lpstr>
      <vt:lpstr>PowerPoint Presentation</vt:lpstr>
      <vt:lpstr>Healing coping activities</vt:lpstr>
      <vt:lpstr>PowerPoint Presentation</vt:lpstr>
      <vt:lpstr>Improving Coping Skills</vt:lpstr>
      <vt:lpstr>5 Foundations of Growth:  Coping</vt:lpstr>
      <vt:lpstr>Awareness</vt:lpstr>
      <vt:lpstr>Awareness</vt:lpstr>
      <vt:lpstr>PowerPoint Presentation</vt:lpstr>
      <vt:lpstr>Awareness is the first step to meaningful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of Grief</vt:lpstr>
      <vt:lpstr>Model of Grief</vt:lpstr>
      <vt:lpstr>Hidden or Unresolved Grief</vt:lpstr>
      <vt:lpstr>Level 1: Resolved Grief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Restorative Self Care</vt:lpstr>
      <vt:lpstr>Restorative Self Care</vt:lpstr>
      <vt:lpstr>PowerPoint Presentation</vt:lpstr>
      <vt:lpstr>PowerPoint Presentation</vt:lpstr>
      <vt:lpstr>PowerPoint Presentation</vt:lpstr>
      <vt:lpstr>PowerPoint Presentation</vt:lpstr>
      <vt:lpstr>PowerPoint Presentation</vt:lpstr>
      <vt:lpstr>PowerPoint Presentation</vt:lpstr>
      <vt:lpstr>What is Grief?</vt:lpstr>
      <vt:lpstr>What is Grief?</vt:lpstr>
      <vt:lpstr>What is Healing?</vt:lpstr>
      <vt:lpstr>Coaching Package</vt:lpstr>
      <vt:lpstr>Weekly Appointment</vt:lpstr>
      <vt:lpstr>The Power of a Good Question</vt:lpstr>
      <vt:lpstr>The Power of a Good Question</vt:lpstr>
      <vt:lpstr>The Power of a Good Question</vt:lpstr>
      <vt:lpstr>Growing Around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2 Assignments:</vt:lpstr>
      <vt:lpstr>PowerPoint Presentation</vt:lpstr>
      <vt:lpstr>Grief is uncomfortable</vt:lpstr>
      <vt:lpstr>PowerPoint Presentation</vt:lpstr>
      <vt:lpstr>Why I’m Able to Do This Work</vt:lpstr>
      <vt:lpstr>PowerPoint Presentation</vt:lpstr>
      <vt:lpstr>Levels of Consciousness</vt:lpstr>
      <vt:lpstr>PowerPoint Presentation</vt:lpstr>
      <vt:lpstr>PowerPoint Presentation</vt:lpstr>
      <vt:lpstr>The History of Grief Education</vt:lpstr>
      <vt:lpstr>The History of Grief Education</vt:lpstr>
      <vt:lpstr>PowerPoint Presentation</vt:lpstr>
      <vt:lpstr>5 Stages of Grief</vt:lpstr>
      <vt:lpstr>Model of Grief</vt:lpstr>
      <vt:lpstr>Model of Grief</vt:lpstr>
      <vt:lpstr>Model of Grief</vt:lpstr>
      <vt:lpstr>Model of Grief</vt:lpstr>
      <vt:lpstr>Model of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Post-traumatic Growth</vt:lpstr>
      <vt:lpstr>Week 1 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Coach Training</dc:title>
  <dc:creator>Julie Cluff</dc:creator>
  <cp:lastModifiedBy>Julie Cluff</cp:lastModifiedBy>
  <cp:revision>9</cp:revision>
  <dcterms:created xsi:type="dcterms:W3CDTF">2022-02-08T05:21:37Z</dcterms:created>
  <dcterms:modified xsi:type="dcterms:W3CDTF">2022-04-27T01:58:10Z</dcterms:modified>
</cp:coreProperties>
</file>